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8" d="100"/>
          <a:sy n="58" d="100"/>
        </p:scale>
        <p:origin x="35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499DE6-1CE6-43F6-A079-B4EACA558F9C}" type="datetimeFigureOut">
              <a:rPr lang="en-NG" smtClean="0"/>
              <a:t>03/02/2024</a:t>
            </a:fld>
            <a:endParaRPr lang="en-N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59EEC8-05BC-49FF-8C00-49F5DA5CAE2F}" type="slidenum">
              <a:rPr lang="en-NG" smtClean="0"/>
              <a:t>‹#›</a:t>
            </a:fld>
            <a:endParaRPr lang="en-NG"/>
          </a:p>
        </p:txBody>
      </p:sp>
    </p:spTree>
    <p:extLst>
      <p:ext uri="{BB962C8B-B14F-4D97-AF65-F5344CB8AC3E}">
        <p14:creationId xmlns:p14="http://schemas.microsoft.com/office/powerpoint/2010/main" val="1429524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3A0CC42-6BC7-47FF-9B96-1D196E8FED7D}" type="datetimeFigureOut">
              <a:rPr lang="en-NG" smtClean="0"/>
              <a:t>03/02/2024</a:t>
            </a:fld>
            <a:endParaRPr lang="en-NG"/>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NG"/>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C922D3B-9A43-4710-81C2-23997C20024D}" type="slidenum">
              <a:rPr lang="en-NG" smtClean="0"/>
              <a:t>‹#›</a:t>
            </a:fld>
            <a:endParaRPr lang="en-NG"/>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92222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A0CC42-6BC7-47FF-9B96-1D196E8FED7D}" type="datetimeFigureOut">
              <a:rPr lang="en-NG" smtClean="0"/>
              <a:t>03/02/2024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2928540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A0CC42-6BC7-47FF-9B96-1D196E8FED7D}" type="datetimeFigureOut">
              <a:rPr lang="en-NG" smtClean="0"/>
              <a:t>03/02/2024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800499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A0CC42-6BC7-47FF-9B96-1D196E8FED7D}" type="datetimeFigureOut">
              <a:rPr lang="en-NG" smtClean="0"/>
              <a:t>03/02/2024</a:t>
            </a:fld>
            <a:endParaRPr lang="en-NG"/>
          </a:p>
        </p:txBody>
      </p:sp>
      <p:sp>
        <p:nvSpPr>
          <p:cNvPr id="5" name="Footer Placeholder 4"/>
          <p:cNvSpPr>
            <a:spLocks noGrp="1"/>
          </p:cNvSpPr>
          <p:nvPr>
            <p:ph type="ftr" sz="quarter" idx="11"/>
          </p:nvPr>
        </p:nvSpPr>
        <p:spPr/>
        <p:txBody>
          <a:bodyPr/>
          <a:lstStyle/>
          <a:p>
            <a:endParaRPr lang="en-NG"/>
          </a:p>
        </p:txBody>
      </p:sp>
      <p:sp>
        <p:nvSpPr>
          <p:cNvPr id="6" name="Slide Number Placeholder 5"/>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1057027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3A0CC42-6BC7-47FF-9B96-1D196E8FED7D}" type="datetimeFigureOut">
              <a:rPr lang="en-NG" smtClean="0"/>
              <a:t>03/02/2024</a:t>
            </a:fld>
            <a:endParaRPr lang="en-NG"/>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NG"/>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C922D3B-9A43-4710-81C2-23997C20024D}" type="slidenum">
              <a:rPr lang="en-NG" smtClean="0"/>
              <a:t>‹#›</a:t>
            </a:fld>
            <a:endParaRPr lang="en-NG"/>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883906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A0CC42-6BC7-47FF-9B96-1D196E8FED7D}" type="datetimeFigureOut">
              <a:rPr lang="en-NG" smtClean="0"/>
              <a:t>03/02/2024</a:t>
            </a:fld>
            <a:endParaRPr lang="en-NG"/>
          </a:p>
        </p:txBody>
      </p:sp>
      <p:sp>
        <p:nvSpPr>
          <p:cNvPr id="6" name="Footer Placeholder 5"/>
          <p:cNvSpPr>
            <a:spLocks noGrp="1"/>
          </p:cNvSpPr>
          <p:nvPr>
            <p:ph type="ftr" sz="quarter" idx="11"/>
          </p:nvPr>
        </p:nvSpPr>
        <p:spPr/>
        <p:txBody>
          <a:bodyPr/>
          <a:lstStyle/>
          <a:p>
            <a:endParaRPr lang="en-NG"/>
          </a:p>
        </p:txBody>
      </p:sp>
      <p:sp>
        <p:nvSpPr>
          <p:cNvPr id="7" name="Slide Number Placeholder 6"/>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1971278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A0CC42-6BC7-47FF-9B96-1D196E8FED7D}" type="datetimeFigureOut">
              <a:rPr lang="en-NG" smtClean="0"/>
              <a:t>03/02/2024</a:t>
            </a:fld>
            <a:endParaRPr lang="en-NG"/>
          </a:p>
        </p:txBody>
      </p:sp>
      <p:sp>
        <p:nvSpPr>
          <p:cNvPr id="8" name="Footer Placeholder 7"/>
          <p:cNvSpPr>
            <a:spLocks noGrp="1"/>
          </p:cNvSpPr>
          <p:nvPr>
            <p:ph type="ftr" sz="quarter" idx="11"/>
          </p:nvPr>
        </p:nvSpPr>
        <p:spPr/>
        <p:txBody>
          <a:bodyPr/>
          <a:lstStyle/>
          <a:p>
            <a:endParaRPr lang="en-NG"/>
          </a:p>
        </p:txBody>
      </p:sp>
      <p:sp>
        <p:nvSpPr>
          <p:cNvPr id="9" name="Slide Number Placeholder 8"/>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3297469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A0CC42-6BC7-47FF-9B96-1D196E8FED7D}" type="datetimeFigureOut">
              <a:rPr lang="en-NG" smtClean="0"/>
              <a:t>03/02/2024</a:t>
            </a:fld>
            <a:endParaRPr lang="en-NG"/>
          </a:p>
        </p:txBody>
      </p:sp>
      <p:sp>
        <p:nvSpPr>
          <p:cNvPr id="4" name="Footer Placeholder 3"/>
          <p:cNvSpPr>
            <a:spLocks noGrp="1"/>
          </p:cNvSpPr>
          <p:nvPr>
            <p:ph type="ftr" sz="quarter" idx="11"/>
          </p:nvPr>
        </p:nvSpPr>
        <p:spPr/>
        <p:txBody>
          <a:bodyPr/>
          <a:lstStyle/>
          <a:p>
            <a:endParaRPr lang="en-NG"/>
          </a:p>
        </p:txBody>
      </p:sp>
      <p:sp>
        <p:nvSpPr>
          <p:cNvPr id="5" name="Slide Number Placeholder 4"/>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1176673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A0CC42-6BC7-47FF-9B96-1D196E8FED7D}" type="datetimeFigureOut">
              <a:rPr lang="en-NG" smtClean="0"/>
              <a:t>03/02/2024</a:t>
            </a:fld>
            <a:endParaRPr lang="en-NG"/>
          </a:p>
        </p:txBody>
      </p:sp>
      <p:sp>
        <p:nvSpPr>
          <p:cNvPr id="3" name="Footer Placeholder 2"/>
          <p:cNvSpPr>
            <a:spLocks noGrp="1"/>
          </p:cNvSpPr>
          <p:nvPr>
            <p:ph type="ftr" sz="quarter" idx="11"/>
          </p:nvPr>
        </p:nvSpPr>
        <p:spPr/>
        <p:txBody>
          <a:bodyPr/>
          <a:lstStyle/>
          <a:p>
            <a:endParaRPr lang="en-NG"/>
          </a:p>
        </p:txBody>
      </p:sp>
      <p:sp>
        <p:nvSpPr>
          <p:cNvPr id="4" name="Slide Number Placeholder 3"/>
          <p:cNvSpPr>
            <a:spLocks noGrp="1"/>
          </p:cNvSpPr>
          <p:nvPr>
            <p:ph type="sldNum" sz="quarter" idx="12"/>
          </p:nvPr>
        </p:nvSpPr>
        <p:spPr/>
        <p:txBody>
          <a:bodyPr/>
          <a:lstStyle/>
          <a:p>
            <a:fld id="{DC922D3B-9A43-4710-81C2-23997C20024D}" type="slidenum">
              <a:rPr lang="en-NG" smtClean="0"/>
              <a:t>‹#›</a:t>
            </a:fld>
            <a:endParaRPr lang="en-NG"/>
          </a:p>
        </p:txBody>
      </p:sp>
    </p:spTree>
    <p:extLst>
      <p:ext uri="{BB962C8B-B14F-4D97-AF65-F5344CB8AC3E}">
        <p14:creationId xmlns:p14="http://schemas.microsoft.com/office/powerpoint/2010/main" val="2465436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3A0CC42-6BC7-47FF-9B96-1D196E8FED7D}" type="datetimeFigureOut">
              <a:rPr lang="en-NG" smtClean="0"/>
              <a:t>03/02/2024</a:t>
            </a:fld>
            <a:endParaRPr lang="en-NG"/>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NG"/>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C922D3B-9A43-4710-81C2-23997C20024D}" type="slidenum">
              <a:rPr lang="en-NG" smtClean="0"/>
              <a:t>‹#›</a:t>
            </a:fld>
            <a:endParaRPr lang="en-NG"/>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25253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3A0CC42-6BC7-47FF-9B96-1D196E8FED7D}" type="datetimeFigureOut">
              <a:rPr lang="en-NG" smtClean="0"/>
              <a:t>03/02/2024</a:t>
            </a:fld>
            <a:endParaRPr lang="en-NG"/>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NG"/>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C922D3B-9A43-4710-81C2-23997C20024D}" type="slidenum">
              <a:rPr lang="en-NG" smtClean="0"/>
              <a:t>‹#›</a:t>
            </a:fld>
            <a:endParaRPr lang="en-NG"/>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51622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3A0CC42-6BC7-47FF-9B96-1D196E8FED7D}" type="datetimeFigureOut">
              <a:rPr lang="en-NG" smtClean="0"/>
              <a:t>03/02/2024</a:t>
            </a:fld>
            <a:endParaRPr lang="en-NG"/>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NG"/>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C922D3B-9A43-4710-81C2-23997C20024D}" type="slidenum">
              <a:rPr lang="en-NG" smtClean="0"/>
              <a:t>‹#›</a:t>
            </a:fld>
            <a:endParaRPr lang="en-NG"/>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004871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73181AA-7800-A64B-12B3-01E8BA28A5C6}"/>
              </a:ext>
            </a:extLst>
          </p:cNvPr>
          <p:cNvSpPr txBox="1"/>
          <p:nvPr/>
        </p:nvSpPr>
        <p:spPr>
          <a:xfrm>
            <a:off x="1201480" y="1150574"/>
            <a:ext cx="9696892" cy="4708981"/>
          </a:xfrm>
          <a:prstGeom prst="rect">
            <a:avLst/>
          </a:prstGeom>
          <a:noFill/>
        </p:spPr>
        <p:txBody>
          <a:bodyPr wrap="square">
            <a:spAutoFit/>
          </a:bodyPr>
          <a:lstStyle/>
          <a:p>
            <a:pPr algn="ctr"/>
            <a:r>
              <a:rPr lang="en-GB" sz="9600" kern="100" dirty="0">
                <a:solidFill>
                  <a:srgbClr val="0070C0"/>
                </a:solidFill>
                <a:effectLst/>
                <a:latin typeface="Impact" panose="020B0806030902050204" pitchFamily="34" charset="0"/>
                <a:ea typeface="Calibri" panose="020F0502020204030204" pitchFamily="34" charset="0"/>
                <a:cs typeface="Arial" panose="020B0604020202020204" pitchFamily="34" charset="0"/>
              </a:rPr>
              <a:t>OBEDIENCE TO GOD’S COMMAND</a:t>
            </a:r>
            <a:endParaRPr lang="en-NG" sz="2800" kern="1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a:p>
            <a:pPr algn="ctr"/>
            <a:r>
              <a:rPr lang="en-GB" sz="5400" kern="100" dirty="0">
                <a:solidFill>
                  <a:srgbClr val="FF0000"/>
                </a:solidFill>
                <a:effectLst/>
                <a:latin typeface="Colonna MT" panose="04020805060202030203" pitchFamily="82" charset="0"/>
                <a:ea typeface="Calibri" panose="020F0502020204030204" pitchFamily="34" charset="0"/>
                <a:cs typeface="Arial" panose="020B0604020202020204" pitchFamily="34" charset="0"/>
              </a:rPr>
              <a:t>1 John 2:1-13</a:t>
            </a:r>
            <a:endParaRPr lang="en-NG"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algn="ctr"/>
            <a:r>
              <a:rPr lang="en-GB" sz="5400" kern="100" dirty="0">
                <a:effectLst/>
                <a:latin typeface="Colonna MT" panose="04020805060202030203" pitchFamily="82" charset="0"/>
                <a:ea typeface="Calibri" panose="020F0502020204030204" pitchFamily="34" charset="0"/>
                <a:cs typeface="Arial" panose="020B0604020202020204" pitchFamily="34" charset="0"/>
              </a:rPr>
              <a:t>Ezekiel, Oghenekaro</a:t>
            </a:r>
            <a:endParaRPr lang="en-NG" sz="2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29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87A2A-B7E4-713F-1EBB-6AD292BC46C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A7251F7-4396-D47A-51C9-1ADD8D7BE02D}"/>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E627DCD6-A93A-9ABF-0775-134649471B79}"/>
              </a:ext>
            </a:extLst>
          </p:cNvPr>
          <p:cNvSpPr txBox="1"/>
          <p:nvPr/>
        </p:nvSpPr>
        <p:spPr>
          <a:xfrm>
            <a:off x="776177" y="74428"/>
            <a:ext cx="11204944" cy="5770811"/>
          </a:xfrm>
          <a:prstGeom prst="rect">
            <a:avLst/>
          </a:prstGeom>
          <a:noFill/>
        </p:spPr>
        <p:txBody>
          <a:bodyPr wrap="square">
            <a:spAutoFit/>
          </a:bodyPr>
          <a:lstStyle/>
          <a:p>
            <a:pPr algn="just"/>
            <a:r>
              <a:rPr lang="en-NG" sz="4100" kern="100" dirty="0">
                <a:effectLst/>
                <a:latin typeface="Cambria" panose="02040503050406030204" pitchFamily="18" charset="0"/>
                <a:ea typeface="Cambria" panose="02040503050406030204" pitchFamily="18" charset="0"/>
                <a:cs typeface="Arial" panose="020B0604020202020204" pitchFamily="34" charset="0"/>
              </a:rPr>
              <a:t>The cross does not give us a license to sin; it does guarantee forgiveness for the one who trusts Jesus for salvation and honestly obeys Him.</a:t>
            </a:r>
            <a:endParaRPr lang="en-GB" sz="4100" kern="100" dirty="0">
              <a:effectLst/>
              <a:latin typeface="Cambria" panose="02040503050406030204" pitchFamily="18" charset="0"/>
              <a:ea typeface="Cambria" panose="02040503050406030204" pitchFamily="18" charset="0"/>
              <a:cs typeface="Arial" panose="020B0604020202020204" pitchFamily="34" charset="0"/>
            </a:endParaRPr>
          </a:p>
          <a:p>
            <a:pPr algn="just"/>
            <a:r>
              <a:rPr lang="en-GB" sz="4100" b="1" kern="100" dirty="0">
                <a:latin typeface="Cambria" panose="02040503050406030204" pitchFamily="18" charset="0"/>
                <a:ea typeface="Calibri" panose="020F0502020204030204" pitchFamily="34" charset="0"/>
                <a:cs typeface="Arial" panose="020B0604020202020204" pitchFamily="34" charset="0"/>
              </a:rPr>
              <a:t>REMEMBER WHAT HE DOES IN THE COURT OF HEAVEN (</a:t>
            </a:r>
            <a:r>
              <a:rPr lang="en-GB" sz="41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1 John 2:1</a:t>
            </a:r>
            <a:r>
              <a:rPr lang="en-GB" sz="4100" b="1" kern="100" dirty="0">
                <a:latin typeface="Cambria" panose="02040503050406030204" pitchFamily="18" charset="0"/>
                <a:ea typeface="Calibri" panose="020F0502020204030204" pitchFamily="34" charset="0"/>
                <a:cs typeface="Arial" panose="020B0604020202020204" pitchFamily="34" charset="0"/>
              </a:rPr>
              <a:t>)</a:t>
            </a:r>
            <a:endParaRPr lang="en-NG" sz="4100" kern="100" dirty="0">
              <a:latin typeface="Calibri" panose="020F0502020204030204" pitchFamily="34" charset="0"/>
              <a:ea typeface="Calibri" panose="020F0502020204030204" pitchFamily="34" charset="0"/>
              <a:cs typeface="Arial" panose="020B0604020202020204" pitchFamily="34" charset="0"/>
            </a:endParaRPr>
          </a:p>
          <a:p>
            <a:pPr algn="just"/>
            <a:r>
              <a:rPr lang="en-GB" sz="4100" kern="100" dirty="0">
                <a:latin typeface="Cambria" panose="02040503050406030204" pitchFamily="18" charset="0"/>
                <a:ea typeface="Calibri" panose="020F0502020204030204" pitchFamily="34" charset="0"/>
                <a:cs typeface="Arial" panose="020B0604020202020204" pitchFamily="34" charset="0"/>
              </a:rPr>
              <a:t>Second, when you fail, remember Jesus will plead your case in heaven. John says, </a:t>
            </a:r>
            <a:r>
              <a:rPr lang="en-GB" sz="41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“And if anyone sins, we have an Advocate with the Father, Jesus Christ the righteous; . . .” (</a:t>
            </a:r>
            <a:r>
              <a:rPr lang="en-GB" sz="41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1 John 2:1</a:t>
            </a:r>
            <a:r>
              <a:rPr lang="en-GB" sz="41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 </a:t>
            </a:r>
            <a:endParaRPr lang="en-NG" sz="41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2771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C8E6F-4CC0-84A5-AC6F-6F105686C09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D9080035-A8C2-8DD1-D366-E5FA353769A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CE6E4FD4-0781-B0B6-9A0D-65CD64605DA3}"/>
              </a:ext>
            </a:extLst>
          </p:cNvPr>
          <p:cNvSpPr txBox="1"/>
          <p:nvPr/>
        </p:nvSpPr>
        <p:spPr>
          <a:xfrm>
            <a:off x="891363" y="195689"/>
            <a:ext cx="11089758" cy="5509200"/>
          </a:xfrm>
          <a:prstGeom prst="rect">
            <a:avLst/>
          </a:prstGeom>
          <a:noFill/>
        </p:spPr>
        <p:txBody>
          <a:bodyPr wrap="square">
            <a:spAutoFit/>
          </a:bodyPr>
          <a:lstStyle/>
          <a:p>
            <a:pPr algn="just"/>
            <a:r>
              <a:rPr lang="en-GB" sz="4400" kern="100" dirty="0">
                <a:latin typeface="Cambria" panose="02040503050406030204" pitchFamily="18" charset="0"/>
                <a:ea typeface="Calibri" panose="020F0502020204030204" pitchFamily="34" charset="0"/>
                <a:cs typeface="Arial" panose="020B0604020202020204" pitchFamily="34" charset="0"/>
              </a:rPr>
              <a:t>John pictures Jesus as our Advocate. Toward the end of His earthly ministry, Jesus referred to the Holy Spirit as our Other Comforter (</a:t>
            </a:r>
            <a:r>
              <a:rPr lang="en-GB" sz="44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John 14:16, 26</a:t>
            </a:r>
            <a:r>
              <a:rPr lang="en-GB" sz="4400" kern="100" dirty="0">
                <a:latin typeface="Cambria" panose="02040503050406030204" pitchFamily="18" charset="0"/>
                <a:ea typeface="Calibri" panose="020F0502020204030204" pitchFamily="34" charset="0"/>
                <a:cs typeface="Arial" panose="020B0604020202020204" pitchFamily="34" charset="0"/>
              </a:rPr>
              <a:t>). He used the same word John used in this verse for Jesus. The word means </a:t>
            </a:r>
            <a:r>
              <a:rPr lang="en-GB" sz="4400" i="1" kern="100" dirty="0">
                <a:latin typeface="Cambria" panose="02040503050406030204" pitchFamily="18" charset="0"/>
                <a:ea typeface="Calibri" panose="020F0502020204030204" pitchFamily="34" charset="0"/>
                <a:cs typeface="Arial" panose="020B0604020202020204" pitchFamily="34" charset="0"/>
              </a:rPr>
              <a:t>“one called alongside to help.”</a:t>
            </a:r>
            <a:r>
              <a:rPr lang="en-GB" sz="4400" kern="100" dirty="0">
                <a:latin typeface="Cambria" panose="02040503050406030204" pitchFamily="18" charset="0"/>
                <a:ea typeface="Calibri" panose="020F0502020204030204" pitchFamily="34" charset="0"/>
                <a:cs typeface="Arial" panose="020B0604020202020204" pitchFamily="34" charset="0"/>
              </a:rPr>
              <a:t> When you fail, Jesus comes alongside to help. He speaks to the Father in our behalf.</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89459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6D8BD-30F4-9DE3-B951-0146EE9CF074}"/>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CFF77836-F9E5-8AEF-7346-07D85F6D6305}"/>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6B02D2ED-0A26-A862-1445-F8D693090FFD}"/>
              </a:ext>
            </a:extLst>
          </p:cNvPr>
          <p:cNvSpPr txBox="1"/>
          <p:nvPr/>
        </p:nvSpPr>
        <p:spPr>
          <a:xfrm>
            <a:off x="891363" y="195689"/>
            <a:ext cx="11089758" cy="6186309"/>
          </a:xfrm>
          <a:prstGeom prst="rect">
            <a:avLst/>
          </a:prstGeom>
          <a:noFill/>
        </p:spPr>
        <p:txBody>
          <a:bodyPr wrap="square">
            <a:spAutoFit/>
          </a:bodyPr>
          <a:lstStyle/>
          <a:p>
            <a:pPr algn="just"/>
            <a:r>
              <a:rPr lang="en-GB" sz="4400" kern="100" dirty="0">
                <a:latin typeface="Cambria" panose="02040503050406030204" pitchFamily="18" charset="0"/>
                <a:ea typeface="Calibri" panose="020F0502020204030204" pitchFamily="34" charset="0"/>
                <a:cs typeface="Arial" panose="020B0604020202020204" pitchFamily="34" charset="0"/>
              </a:rPr>
              <a:t>As we pray, the Holy Spirit assists on the earthly side (</a:t>
            </a:r>
            <a:r>
              <a:rPr lang="en-GB" sz="44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Romans 8:27</a:t>
            </a:r>
            <a:r>
              <a:rPr lang="en-GB" sz="4400" kern="100" dirty="0">
                <a:latin typeface="Cambria" panose="02040503050406030204" pitchFamily="18" charset="0"/>
                <a:ea typeface="Calibri" panose="020F0502020204030204" pitchFamily="34" charset="0"/>
                <a:cs typeface="Arial" panose="020B0604020202020204" pitchFamily="34" charset="0"/>
              </a:rPr>
              <a:t>) while Jesus assists us on the heavenly side (</a:t>
            </a:r>
            <a:r>
              <a:rPr lang="en-GB" sz="44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Romans 8:34</a:t>
            </a:r>
            <a:r>
              <a:rPr lang="en-GB" sz="4400" kern="100" dirty="0">
                <a:latin typeface="Cambria" panose="02040503050406030204" pitchFamily="18" charset="0"/>
                <a:ea typeface="Calibri" panose="020F0502020204030204" pitchFamily="34" charset="0"/>
                <a:cs typeface="Arial" panose="020B0604020202020204" pitchFamily="34" charset="0"/>
              </a:rPr>
              <a:t>). When you sin, turn to your Father in penitent prayer. If others have been sinned against, apologize to them, and try to undo the damage that has been done. If it is a personal, private sin, resolve anew to do better as you pray.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45600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7E1F5-5528-55C6-11F8-AC09BF718B1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A741C6B-2F1A-F58C-99EE-6DE8AC114536}"/>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9F0908BC-9D76-F3F8-90C7-85EC5D212F56}"/>
              </a:ext>
            </a:extLst>
          </p:cNvPr>
          <p:cNvSpPr txBox="1"/>
          <p:nvPr/>
        </p:nvSpPr>
        <p:spPr>
          <a:xfrm>
            <a:off x="891363" y="195689"/>
            <a:ext cx="11089758" cy="5909310"/>
          </a:xfrm>
          <a:prstGeom prst="rect">
            <a:avLst/>
          </a:prstGeom>
          <a:noFill/>
        </p:spPr>
        <p:txBody>
          <a:bodyPr wrap="square">
            <a:spAutoFit/>
          </a:bodyPr>
          <a:lstStyle/>
          <a:p>
            <a:pPr algn="just"/>
            <a:r>
              <a:rPr lang="en-GB" sz="4200" kern="100" dirty="0">
                <a:latin typeface="Cambria" panose="02040503050406030204" pitchFamily="18" charset="0"/>
                <a:ea typeface="Calibri" panose="020F0502020204030204" pitchFamily="34" charset="0"/>
                <a:cs typeface="Arial" panose="020B0604020202020204" pitchFamily="34" charset="0"/>
              </a:rPr>
              <a:t>You have an Advocate with the Father, Jesus Christ the righteous. </a:t>
            </a:r>
            <a:endParaRPr lang="en-NG" sz="4200" kern="100" dirty="0">
              <a:latin typeface="Calibri" panose="020F0502020204030204" pitchFamily="34" charset="0"/>
              <a:ea typeface="Calibri" panose="020F0502020204030204" pitchFamily="34" charset="0"/>
              <a:cs typeface="Arial" panose="020B0604020202020204" pitchFamily="34" charset="0"/>
            </a:endParaRPr>
          </a:p>
          <a:p>
            <a:pPr algn="just"/>
            <a:r>
              <a:rPr lang="en-GB" sz="4200" b="1" kern="100" dirty="0">
                <a:latin typeface="Cambria" panose="02040503050406030204" pitchFamily="18" charset="0"/>
                <a:ea typeface="Calibri" panose="020F0502020204030204" pitchFamily="34" charset="0"/>
                <a:cs typeface="Arial" panose="020B0604020202020204" pitchFamily="34" charset="0"/>
              </a:rPr>
              <a:t>REMEMBER WHO HE IS IN CHARACTER (</a:t>
            </a:r>
            <a:r>
              <a:rPr lang="en-GB" sz="42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1 John 2:2</a:t>
            </a:r>
            <a:r>
              <a:rPr lang="en-GB" sz="4200" b="1" kern="100" dirty="0">
                <a:latin typeface="Cambria" panose="02040503050406030204" pitchFamily="18" charset="0"/>
                <a:ea typeface="Calibri" panose="020F0502020204030204" pitchFamily="34" charset="0"/>
                <a:cs typeface="Arial" panose="020B0604020202020204" pitchFamily="34" charset="0"/>
              </a:rPr>
              <a:t>)</a:t>
            </a:r>
            <a:endParaRPr lang="en-NG" sz="4200" kern="100" dirty="0">
              <a:latin typeface="Calibri" panose="020F0502020204030204" pitchFamily="34" charset="0"/>
              <a:ea typeface="Calibri" panose="020F0502020204030204" pitchFamily="34" charset="0"/>
              <a:cs typeface="Arial" panose="020B0604020202020204" pitchFamily="34" charset="0"/>
            </a:endParaRPr>
          </a:p>
          <a:p>
            <a:pPr algn="just"/>
            <a:r>
              <a:rPr lang="en-GB" sz="4200" kern="100" dirty="0">
                <a:latin typeface="Cambria" panose="02040503050406030204" pitchFamily="18" charset="0"/>
                <a:ea typeface="Calibri" panose="020F0502020204030204" pitchFamily="34" charset="0"/>
                <a:cs typeface="Arial" panose="020B0604020202020204" pitchFamily="34" charset="0"/>
              </a:rPr>
              <a:t>Third, when you fail, remember the character of the One who intercedes for you. John says, </a:t>
            </a:r>
            <a:r>
              <a:rPr lang="en-GB" sz="42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“We have an Advocate with the Father, Jesus Christ the righteous” (</a:t>
            </a:r>
            <a:r>
              <a:rPr lang="en-GB" sz="42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1 John 2:2</a:t>
            </a:r>
            <a:r>
              <a:rPr lang="en-GB" sz="42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 </a:t>
            </a:r>
            <a:r>
              <a:rPr lang="en-GB" sz="4200" kern="100" dirty="0">
                <a:latin typeface="Cambria" panose="02040503050406030204" pitchFamily="18" charset="0"/>
                <a:ea typeface="Calibri" panose="020F0502020204030204" pitchFamily="34" charset="0"/>
                <a:cs typeface="Arial" panose="020B0604020202020204" pitchFamily="34" charset="0"/>
              </a:rPr>
              <a:t>His name, Jesus, suggests His identification with humanity. </a:t>
            </a:r>
            <a:endParaRPr lang="en-NG" sz="42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9662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C1C99-5BC4-3D41-2A37-B5B86D239C6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9332CAF-1E60-C6F6-B91B-E794B3643DA6}"/>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D0E3B5A3-06ED-547A-F550-3764ED379541}"/>
              </a:ext>
            </a:extLst>
          </p:cNvPr>
          <p:cNvSpPr txBox="1"/>
          <p:nvPr/>
        </p:nvSpPr>
        <p:spPr>
          <a:xfrm>
            <a:off x="891363" y="195689"/>
            <a:ext cx="11089758" cy="5909310"/>
          </a:xfrm>
          <a:prstGeom prst="rect">
            <a:avLst/>
          </a:prstGeom>
          <a:noFill/>
        </p:spPr>
        <p:txBody>
          <a:bodyPr wrap="square">
            <a:spAutoFit/>
          </a:bodyPr>
          <a:lstStyle/>
          <a:p>
            <a:pPr algn="just"/>
            <a:r>
              <a:rPr lang="en-GB" sz="4200" kern="100" dirty="0">
                <a:latin typeface="Cambria" panose="02040503050406030204" pitchFamily="18" charset="0"/>
                <a:ea typeface="Calibri" panose="020F0502020204030204" pitchFamily="34" charset="0"/>
                <a:cs typeface="Arial" panose="020B0604020202020204" pitchFamily="34" charset="0"/>
              </a:rPr>
              <a:t>He was </a:t>
            </a:r>
            <a:r>
              <a:rPr lang="en-GB" sz="4200" i="1" kern="100" dirty="0">
                <a:latin typeface="Cambria" panose="02040503050406030204" pitchFamily="18" charset="0"/>
                <a:ea typeface="Calibri" panose="020F0502020204030204" pitchFamily="34" charset="0"/>
                <a:cs typeface="Arial" panose="020B0604020202020204" pitchFamily="34" charset="0"/>
              </a:rPr>
              <a:t>“just as much human as if He were not divine at all and just as much divine as if He were not human at all.” </a:t>
            </a:r>
            <a:r>
              <a:rPr lang="en-GB" sz="4200" kern="100" dirty="0">
                <a:latin typeface="Cambria" panose="02040503050406030204" pitchFamily="18" charset="0"/>
                <a:ea typeface="Calibri" panose="020F0502020204030204" pitchFamily="34" charset="0"/>
                <a:cs typeface="Arial" panose="020B0604020202020204" pitchFamily="34" charset="0"/>
              </a:rPr>
              <a:t>He was tempted but did not sin; He was fully human but completely righteous.  </a:t>
            </a:r>
            <a:endParaRPr lang="en-NG" sz="4200" kern="100" dirty="0">
              <a:latin typeface="Calibri" panose="020F0502020204030204" pitchFamily="34" charset="0"/>
              <a:ea typeface="Calibri" panose="020F0502020204030204" pitchFamily="34" charset="0"/>
              <a:cs typeface="Arial" panose="020B0604020202020204" pitchFamily="34" charset="0"/>
            </a:endParaRPr>
          </a:p>
          <a:p>
            <a:pPr algn="just"/>
            <a:r>
              <a:rPr lang="en-GB" sz="4200" b="1" kern="100" dirty="0">
                <a:latin typeface="Cambria" panose="02040503050406030204" pitchFamily="18" charset="0"/>
                <a:ea typeface="Calibri" panose="020F0502020204030204" pitchFamily="34" charset="0"/>
                <a:cs typeface="Arial" panose="020B0604020202020204" pitchFamily="34" charset="0"/>
              </a:rPr>
              <a:t>BY KEEPING HIS COMMANDS – Vs. 3-5</a:t>
            </a:r>
            <a:r>
              <a:rPr lang="en-GB" sz="4200" kern="100" dirty="0">
                <a:latin typeface="Cambria" panose="02040503050406030204" pitchFamily="18" charset="0"/>
                <a:ea typeface="Calibri" panose="020F0502020204030204" pitchFamily="34" charset="0"/>
                <a:cs typeface="Arial" panose="020B0604020202020204" pitchFamily="34" charset="0"/>
              </a:rPr>
              <a:t> </a:t>
            </a:r>
            <a:endParaRPr lang="en-NG" sz="4200" kern="100" dirty="0">
              <a:latin typeface="Calibri" panose="020F0502020204030204" pitchFamily="34" charset="0"/>
              <a:ea typeface="Calibri" panose="020F0502020204030204" pitchFamily="34" charset="0"/>
              <a:cs typeface="Arial" panose="020B0604020202020204" pitchFamily="34" charset="0"/>
            </a:endParaRPr>
          </a:p>
          <a:p>
            <a:pPr algn="just"/>
            <a:r>
              <a:rPr lang="en-GB" sz="4200" kern="100" dirty="0">
                <a:latin typeface="Cambria" panose="02040503050406030204" pitchFamily="18" charset="0"/>
                <a:ea typeface="Calibri" panose="020F0502020204030204" pitchFamily="34" charset="0"/>
                <a:cs typeface="Arial" panose="020B0604020202020204" pitchFamily="34" charset="0"/>
              </a:rPr>
              <a:t>How do we know that we know God? John says in </a:t>
            </a:r>
            <a:r>
              <a:rPr lang="en-GB" sz="4200" b="1" i="1" kern="100" dirty="0">
                <a:latin typeface="Cambria" panose="02040503050406030204" pitchFamily="18" charset="0"/>
                <a:ea typeface="Calibri" panose="020F0502020204030204" pitchFamily="34" charset="0"/>
                <a:cs typeface="Arial" panose="020B0604020202020204" pitchFamily="34" charset="0"/>
              </a:rPr>
              <a:t>2:3,4</a:t>
            </a:r>
            <a:r>
              <a:rPr lang="en-GB" sz="4200" kern="100" dirty="0">
                <a:latin typeface="Cambria" panose="02040503050406030204" pitchFamily="18" charset="0"/>
                <a:ea typeface="Calibri" panose="020F0502020204030204" pitchFamily="34" charset="0"/>
                <a:cs typeface="Arial" panose="020B0604020202020204" pitchFamily="34" charset="0"/>
              </a:rPr>
              <a:t>: </a:t>
            </a:r>
            <a:r>
              <a:rPr lang="en-GB" sz="42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“And by this we know that we have come to know Him, if we keep His commandments. </a:t>
            </a:r>
            <a:endParaRPr lang="en-NG" sz="42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2492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33CDE-4636-C123-F471-F75476D01E5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D3F541C-5795-9A82-1A2D-668599B0A02E}"/>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8D81171E-4CBB-0376-E0F7-4A719D9AF635}"/>
              </a:ext>
            </a:extLst>
          </p:cNvPr>
          <p:cNvSpPr txBox="1"/>
          <p:nvPr/>
        </p:nvSpPr>
        <p:spPr>
          <a:xfrm>
            <a:off x="891363" y="195689"/>
            <a:ext cx="11089758" cy="6186309"/>
          </a:xfrm>
          <a:prstGeom prst="rect">
            <a:avLst/>
          </a:prstGeom>
          <a:noFill/>
        </p:spPr>
        <p:txBody>
          <a:bodyPr wrap="square">
            <a:spAutoFit/>
          </a:bodyPr>
          <a:lstStyle/>
          <a:p>
            <a:pPr algn="just"/>
            <a:r>
              <a:rPr lang="en-GB" sz="44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The one who says, I have come to know Him, and does not keep His commandments, is a liar, and the truth is not in him.”</a:t>
            </a:r>
            <a:r>
              <a:rPr lang="en-GB" sz="4400" kern="100" dirty="0">
                <a:solidFill>
                  <a:srgbClr val="FF0000"/>
                </a:solidFill>
                <a:latin typeface="Cambria" panose="02040503050406030204" pitchFamily="18" charset="0"/>
                <a:ea typeface="Calibri" panose="020F0502020204030204" pitchFamily="34" charset="0"/>
                <a:cs typeface="Arial" panose="020B0604020202020204" pitchFamily="34" charset="0"/>
              </a:rPr>
              <a:t> </a:t>
            </a:r>
            <a:r>
              <a:rPr lang="en-GB" sz="4400" kern="100" dirty="0">
                <a:latin typeface="Cambria" panose="02040503050406030204" pitchFamily="18" charset="0"/>
                <a:ea typeface="Calibri" panose="020F0502020204030204" pitchFamily="34" charset="0"/>
                <a:cs typeface="Arial" panose="020B0604020202020204" pitchFamily="34" charset="0"/>
              </a:rPr>
              <a:t>John is not referring to our being assured that God exists. He is speaking of the way we can have assurance in our hearts that we have fellowship with God. He is showing us how we know that we know God. He is discussing the means of knowing God.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11974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EDE7D-B483-679B-5365-A7EBF246C52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0E38325-DDD3-AB81-6977-B2BE9EFF66DD}"/>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02818A5C-9304-BB95-E674-A23CBA680750}"/>
              </a:ext>
            </a:extLst>
          </p:cNvPr>
          <p:cNvSpPr txBox="1"/>
          <p:nvPr/>
        </p:nvSpPr>
        <p:spPr>
          <a:xfrm>
            <a:off x="891363" y="195689"/>
            <a:ext cx="11089758" cy="5509200"/>
          </a:xfrm>
          <a:prstGeom prst="rect">
            <a:avLst/>
          </a:prstGeom>
          <a:noFill/>
        </p:spPr>
        <p:txBody>
          <a:bodyPr wrap="square">
            <a:spAutoFit/>
          </a:bodyPr>
          <a:lstStyle/>
          <a:p>
            <a:pPr algn="just"/>
            <a:r>
              <a:rPr lang="en-GB" sz="4400" kern="100" dirty="0">
                <a:latin typeface="Cambria" panose="02040503050406030204" pitchFamily="18" charset="0"/>
                <a:ea typeface="Calibri" panose="020F0502020204030204" pitchFamily="34" charset="0"/>
                <a:cs typeface="Arial" panose="020B0604020202020204" pitchFamily="34" charset="0"/>
              </a:rPr>
              <a:t>We do not know God is in our lives by a great emotional feeling or an overwhelming religious experience.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GB" sz="4400" kern="100" dirty="0">
                <a:latin typeface="Cambria" panose="02040503050406030204" pitchFamily="18" charset="0"/>
                <a:ea typeface="Calibri" panose="020F0502020204030204" pitchFamily="34" charset="0"/>
                <a:cs typeface="Arial" panose="020B0604020202020204" pitchFamily="34" charset="0"/>
              </a:rPr>
              <a:t>It is wonderful to have an emotional feeling of being close to God. All of us enjoy being in a worship service when the song service </a:t>
            </a:r>
            <a:r>
              <a:rPr lang="en-NG" sz="4400" kern="100" dirty="0">
                <a:latin typeface="Cambria" panose="02040503050406030204" pitchFamily="18" charset="0"/>
                <a:ea typeface="Calibri" panose="020F0502020204030204" pitchFamily="34" charset="0"/>
                <a:cs typeface="Arial" panose="020B0604020202020204" pitchFamily="34" charset="0"/>
              </a:rPr>
              <a:t>is great, the preaching is meaningful, and the prayers are inspiring.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64465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CB556-BB1C-B813-717C-AF38DFE5CD8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24BB684-1BE6-2954-0128-644D56C1AB16}"/>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16D69D9E-5601-B67C-D0C4-2364BD0B8121}"/>
              </a:ext>
            </a:extLst>
          </p:cNvPr>
          <p:cNvSpPr txBox="1"/>
          <p:nvPr/>
        </p:nvSpPr>
        <p:spPr>
          <a:xfrm>
            <a:off x="891363" y="195689"/>
            <a:ext cx="11089758" cy="5509200"/>
          </a:xfrm>
          <a:prstGeom prst="rect">
            <a:avLst/>
          </a:prstGeom>
          <a:noFill/>
        </p:spPr>
        <p:txBody>
          <a:bodyPr wrap="square">
            <a:spAutoFit/>
          </a:bodyPr>
          <a:lstStyle/>
          <a:p>
            <a:pPr algn="just"/>
            <a:r>
              <a:rPr lang="en-NG" sz="4400" kern="100" dirty="0">
                <a:latin typeface="Cambria" panose="02040503050406030204" pitchFamily="18" charset="0"/>
                <a:ea typeface="Calibri" panose="020F0502020204030204" pitchFamily="34" charset="0"/>
                <a:cs typeface="Arial" panose="020B0604020202020204" pitchFamily="34" charset="0"/>
              </a:rPr>
              <a:t>But that feeling within itself is not the demonstration that you know God. The demonstration to yourself, to others, and to God is the way you behave. You know that God is in your life when you are tempted to sin and you say, </a:t>
            </a:r>
            <a:r>
              <a:rPr lang="en-GB" sz="4400" i="1" kern="100" dirty="0">
                <a:latin typeface="Cambria" panose="02040503050406030204" pitchFamily="18" charset="0"/>
                <a:ea typeface="Calibri" panose="020F0502020204030204" pitchFamily="34" charset="0"/>
                <a:cs typeface="Arial" panose="020B0604020202020204" pitchFamily="34" charset="0"/>
              </a:rPr>
              <a:t>‘</a:t>
            </a:r>
            <a:r>
              <a:rPr lang="en-NG" sz="4400" i="1" kern="100" dirty="0">
                <a:latin typeface="Cambria" panose="02040503050406030204" pitchFamily="18" charset="0"/>
                <a:ea typeface="Calibri" panose="020F0502020204030204" pitchFamily="34" charset="0"/>
                <a:cs typeface="Arial" panose="020B0604020202020204" pitchFamily="34" charset="0"/>
              </a:rPr>
              <a:t>No, I am not going to do it. I have a desire to do it, but I am not going to do it because I know it is wrong</a:t>
            </a:r>
            <a:r>
              <a:rPr lang="en-GB" sz="4400" i="1" kern="100" dirty="0">
                <a:latin typeface="Cambria" panose="02040503050406030204" pitchFamily="18" charset="0"/>
                <a:ea typeface="Calibri" panose="020F0502020204030204" pitchFamily="34" charset="0"/>
                <a:cs typeface="Arial" panose="020B0604020202020204" pitchFamily="34" charset="0"/>
              </a:rPr>
              <a:t>’</a:t>
            </a:r>
            <a:r>
              <a:rPr lang="en-NG" sz="4400" kern="100" dirty="0">
                <a:latin typeface="Cambria" panose="02040503050406030204" pitchFamily="18" charset="0"/>
                <a:ea typeface="Calibri" panose="020F0502020204030204" pitchFamily="34" charset="0"/>
                <a:cs typeface="Arial" panose="020B0604020202020204" pitchFamily="34" charset="0"/>
              </a:rPr>
              <a:t>.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28279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2CEF2-58F6-0D05-CF45-333C2B68C0F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3E2A1B9-E553-245C-2869-751774E7C7D8}"/>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56D03390-1469-8B74-2AD6-AC310864F294}"/>
              </a:ext>
            </a:extLst>
          </p:cNvPr>
          <p:cNvSpPr txBox="1"/>
          <p:nvPr/>
        </p:nvSpPr>
        <p:spPr>
          <a:xfrm>
            <a:off x="891363" y="195689"/>
            <a:ext cx="11089758" cy="5509200"/>
          </a:xfrm>
          <a:prstGeom prst="rect">
            <a:avLst/>
          </a:prstGeom>
          <a:noFill/>
        </p:spPr>
        <p:txBody>
          <a:bodyPr wrap="square">
            <a:spAutoFit/>
          </a:bodyPr>
          <a:lstStyle/>
          <a:p>
            <a:pPr algn="just"/>
            <a:r>
              <a:rPr lang="en-NG" sz="4400" kern="100" dirty="0">
                <a:latin typeface="Cambria" panose="02040503050406030204" pitchFamily="18" charset="0"/>
                <a:ea typeface="Calibri" panose="020F0502020204030204" pitchFamily="34" charset="0"/>
                <a:cs typeface="Arial" panose="020B0604020202020204" pitchFamily="34" charset="0"/>
              </a:rPr>
              <a:t>You know He is in your life when an opportunity to do good comes and you say, </a:t>
            </a:r>
            <a:r>
              <a:rPr lang="en-GB" sz="4400" i="1" kern="100" dirty="0">
                <a:latin typeface="Cambria" panose="02040503050406030204" pitchFamily="18" charset="0"/>
                <a:ea typeface="Calibri" panose="020F0502020204030204" pitchFamily="34" charset="0"/>
                <a:cs typeface="Arial" panose="020B0604020202020204" pitchFamily="34" charset="0"/>
              </a:rPr>
              <a:t>‘</a:t>
            </a:r>
            <a:r>
              <a:rPr lang="en-NG" sz="4400" i="1" kern="100" dirty="0">
                <a:latin typeface="Cambria" panose="02040503050406030204" pitchFamily="18" charset="0"/>
                <a:ea typeface="Calibri" panose="020F0502020204030204" pitchFamily="34" charset="0"/>
                <a:cs typeface="Arial" panose="020B0604020202020204" pitchFamily="34" charset="0"/>
              </a:rPr>
              <a:t>That will be a big sacrifice and take much work. </a:t>
            </a:r>
            <a:r>
              <a:rPr lang="en-GB" sz="4400" i="1" kern="100" dirty="0">
                <a:latin typeface="Cambria" panose="02040503050406030204" pitchFamily="18" charset="0"/>
                <a:ea typeface="Calibri" panose="020F0502020204030204" pitchFamily="34" charset="0"/>
                <a:cs typeface="Arial" panose="020B0604020202020204" pitchFamily="34" charset="0"/>
              </a:rPr>
              <a:t>You say, </a:t>
            </a:r>
            <a:r>
              <a:rPr lang="en-NG" sz="4400" i="1" kern="100" dirty="0">
                <a:latin typeface="Cambria" panose="02040503050406030204" pitchFamily="18" charset="0"/>
                <a:ea typeface="Calibri" panose="020F0502020204030204" pitchFamily="34" charset="0"/>
                <a:cs typeface="Arial" panose="020B0604020202020204" pitchFamily="34" charset="0"/>
              </a:rPr>
              <a:t>if that is what God wants, I am going to do it</a:t>
            </a:r>
            <a:r>
              <a:rPr lang="en-GB" sz="4400" i="1" kern="100" dirty="0">
                <a:latin typeface="Cambria" panose="02040503050406030204" pitchFamily="18" charset="0"/>
                <a:ea typeface="Calibri" panose="020F0502020204030204" pitchFamily="34" charset="0"/>
                <a:cs typeface="Arial" panose="020B0604020202020204" pitchFamily="34" charset="0"/>
              </a:rPr>
              <a:t>’</a:t>
            </a:r>
            <a:r>
              <a:rPr lang="en-NG" sz="4400" kern="100" dirty="0">
                <a:latin typeface="Cambria" panose="02040503050406030204" pitchFamily="18" charset="0"/>
                <a:ea typeface="Calibri" panose="020F0502020204030204" pitchFamily="34" charset="0"/>
                <a:cs typeface="Arial" panose="020B0604020202020204" pitchFamily="34" charset="0"/>
              </a:rPr>
              <a:t>. The way you act shows you know God. </a:t>
            </a:r>
            <a:r>
              <a:rPr lang="en-GB" sz="4400"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The way you know your children respect you is by the way they behave.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05952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36CDCB-BBCA-A252-BC2B-46CFA12C7DB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D35BA53C-2E85-3F7F-C390-932816C9C54C}"/>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5EC138FA-B202-E83F-1CE9-8B0728C1A290}"/>
              </a:ext>
            </a:extLst>
          </p:cNvPr>
          <p:cNvSpPr txBox="1"/>
          <p:nvPr/>
        </p:nvSpPr>
        <p:spPr>
          <a:xfrm>
            <a:off x="891363" y="195689"/>
            <a:ext cx="11089758" cy="6186309"/>
          </a:xfrm>
          <a:prstGeom prst="rect">
            <a:avLst/>
          </a:prstGeom>
          <a:noFill/>
        </p:spPr>
        <p:txBody>
          <a:bodyPr wrap="square">
            <a:spAutoFit/>
          </a:bodyPr>
          <a:lstStyle/>
          <a:p>
            <a:pPr algn="just"/>
            <a:r>
              <a:rPr lang="en-NG" sz="4400" kern="100" dirty="0">
                <a:latin typeface="Cambria" panose="02040503050406030204" pitchFamily="18" charset="0"/>
                <a:ea typeface="Calibri" panose="020F0502020204030204" pitchFamily="34" charset="0"/>
                <a:cs typeface="Arial" panose="020B0604020202020204" pitchFamily="34" charset="0"/>
              </a:rPr>
              <a:t>The way young people show they love their mom and dad is by the way they treat them. Our children do not become our children by obeying us, but they demonstrate their love, consideration, and adoration for us by the way they behave.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Here John used a form of parallelism as he stated the positive in one line and the negative in the next line.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4244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A33BC5B4-08CE-C758-C285-2C729804276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6" name="TextBox 5">
            <a:extLst>
              <a:ext uri="{FF2B5EF4-FFF2-40B4-BE49-F238E27FC236}">
                <a16:creationId xmlns:a16="http://schemas.microsoft.com/office/drawing/2014/main" id="{7B9349F4-BE9B-83B8-F710-6A7991C788BA}"/>
              </a:ext>
            </a:extLst>
          </p:cNvPr>
          <p:cNvSpPr txBox="1"/>
          <p:nvPr/>
        </p:nvSpPr>
        <p:spPr>
          <a:xfrm>
            <a:off x="808074" y="206045"/>
            <a:ext cx="11141149" cy="5909310"/>
          </a:xfrm>
          <a:prstGeom prst="rect">
            <a:avLst/>
          </a:prstGeom>
          <a:noFill/>
        </p:spPr>
        <p:txBody>
          <a:bodyPr wrap="square">
            <a:spAutoFit/>
          </a:bodyPr>
          <a:lstStyle/>
          <a:p>
            <a:pPr algn="just"/>
            <a:r>
              <a:rPr lang="en-GB" sz="4200" kern="100" dirty="0">
                <a:effectLst/>
                <a:latin typeface="Cambria" panose="02040503050406030204" pitchFamily="18" charset="0"/>
                <a:ea typeface="Cambria" panose="02040503050406030204" pitchFamily="18" charset="0"/>
                <a:cs typeface="Arial" panose="020B0604020202020204" pitchFamily="34" charset="0"/>
              </a:rPr>
              <a:t>This lesson is a continuation on our series on the book of 1 John. Last week one of our ministers took us through </a:t>
            </a:r>
            <a:r>
              <a:rPr lang="en-GB" sz="42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1 John 1:8-10</a:t>
            </a:r>
            <a:r>
              <a:rPr lang="en-GB" sz="4200" kern="100" dirty="0">
                <a:effectLst/>
                <a:latin typeface="Cambria" panose="02040503050406030204" pitchFamily="18" charset="0"/>
                <a:ea typeface="Cambria" panose="02040503050406030204" pitchFamily="18" charset="0"/>
                <a:cs typeface="Arial" panose="020B0604020202020204" pitchFamily="34" charset="0"/>
              </a:rPr>
              <a:t>. Today our focus will be on </a:t>
            </a:r>
            <a:r>
              <a:rPr lang="en-GB" sz="42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1 John 2:1-13</a:t>
            </a:r>
            <a:r>
              <a:rPr lang="en-GB" sz="4200" kern="100" dirty="0">
                <a:effectLst/>
                <a:latin typeface="Cambria" panose="02040503050406030204" pitchFamily="18" charset="0"/>
                <a:ea typeface="Cambria" panose="02040503050406030204" pitchFamily="18" charset="0"/>
                <a:cs typeface="Arial" panose="020B0604020202020204" pitchFamily="34" charset="0"/>
              </a:rPr>
              <a:t>. </a:t>
            </a:r>
            <a:endParaRPr lang="en-NG" sz="4200" kern="100" dirty="0">
              <a:effectLst/>
              <a:latin typeface="Cambria" panose="02040503050406030204" pitchFamily="18" charset="0"/>
              <a:ea typeface="Cambria" panose="02040503050406030204" pitchFamily="18" charset="0"/>
              <a:cs typeface="Arial" panose="020B0604020202020204" pitchFamily="34" charset="0"/>
            </a:endParaRPr>
          </a:p>
          <a:p>
            <a:pPr algn="just"/>
            <a:r>
              <a:rPr lang="en-GB" sz="4200" kern="100" dirty="0">
                <a:effectLst/>
                <a:latin typeface="Cambria" panose="02040503050406030204" pitchFamily="18" charset="0"/>
                <a:ea typeface="Cambria" panose="02040503050406030204" pitchFamily="18" charset="0"/>
                <a:cs typeface="Arial" panose="020B0604020202020204" pitchFamily="34" charset="0"/>
              </a:rPr>
              <a:t>All</a:t>
            </a:r>
            <a:r>
              <a:rPr lang="en-NG" sz="4200" kern="100" dirty="0">
                <a:effectLst/>
                <a:latin typeface="Cambria" panose="02040503050406030204" pitchFamily="18" charset="0"/>
                <a:ea typeface="Cambria" panose="02040503050406030204" pitchFamily="18" charset="0"/>
                <a:cs typeface="Arial" panose="020B0604020202020204" pitchFamily="34" charset="0"/>
              </a:rPr>
              <a:t> kinds of sins, temptations, and allurements face us. How does the Christian live the Christian life in this kind of world? With all the doubt and uncertainty, the agnosticism and atheism, how can we know for sure God exists? </a:t>
            </a:r>
          </a:p>
        </p:txBody>
      </p:sp>
    </p:spTree>
    <p:extLst>
      <p:ext uri="{BB962C8B-B14F-4D97-AF65-F5344CB8AC3E}">
        <p14:creationId xmlns:p14="http://schemas.microsoft.com/office/powerpoint/2010/main" val="345782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3B7CB3-2D76-EFD7-ADBD-239E67F69915}"/>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2A0D0CB-85FB-2453-46E3-F672852EA44A}"/>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0D8737D9-2936-18E4-1BA1-45BDB34A3248}"/>
              </a:ext>
            </a:extLst>
          </p:cNvPr>
          <p:cNvSpPr txBox="1"/>
          <p:nvPr/>
        </p:nvSpPr>
        <p:spPr>
          <a:xfrm>
            <a:off x="891363" y="195689"/>
            <a:ext cx="11089758" cy="6247864"/>
          </a:xfrm>
          <a:prstGeom prst="rect">
            <a:avLst/>
          </a:prstGeom>
          <a:noFill/>
        </p:spPr>
        <p:txBody>
          <a:bodyPr wrap="square">
            <a:spAutoFit/>
          </a:bodyPr>
          <a:lstStyle/>
          <a:p>
            <a:pPr algn="just"/>
            <a:r>
              <a:rPr lang="en-NG" sz="4000" kern="100" dirty="0">
                <a:latin typeface="Cambria" panose="02040503050406030204" pitchFamily="18" charset="0"/>
                <a:ea typeface="Calibri" panose="020F0502020204030204" pitchFamily="34" charset="0"/>
                <a:cs typeface="Arial" panose="020B0604020202020204" pitchFamily="34" charset="0"/>
              </a:rPr>
              <a:t>On the positive side he says, </a:t>
            </a:r>
            <a:r>
              <a:rPr lang="en-GB" sz="4000" i="1" kern="100" dirty="0">
                <a:latin typeface="Cambria" panose="02040503050406030204" pitchFamily="18" charset="0"/>
                <a:ea typeface="Calibri" panose="020F0502020204030204" pitchFamily="34" charset="0"/>
                <a:cs typeface="Arial" panose="020B0604020202020204" pitchFamily="34" charset="0"/>
              </a:rPr>
              <a:t>“</a:t>
            </a:r>
            <a:r>
              <a:rPr lang="en-NG" sz="4000" i="1" kern="100" dirty="0">
                <a:latin typeface="Cambria" panose="02040503050406030204" pitchFamily="18" charset="0"/>
                <a:ea typeface="Calibri" panose="020F0502020204030204" pitchFamily="34" charset="0"/>
                <a:cs typeface="Arial" panose="020B0604020202020204" pitchFamily="34" charset="0"/>
              </a:rPr>
              <a:t>The way you know God is by keeping His commandments</a:t>
            </a:r>
            <a:r>
              <a:rPr lang="en-GB" sz="4000" i="1" kern="100" dirty="0">
                <a:latin typeface="Cambria" panose="02040503050406030204" pitchFamily="18" charset="0"/>
                <a:ea typeface="Calibri" panose="020F0502020204030204" pitchFamily="34" charset="0"/>
                <a:cs typeface="Arial" panose="020B0604020202020204" pitchFamily="34" charset="0"/>
              </a:rPr>
              <a:t>”</a:t>
            </a:r>
            <a:r>
              <a:rPr lang="en-NG" sz="4000" kern="100" dirty="0">
                <a:latin typeface="Cambria" panose="02040503050406030204" pitchFamily="18" charset="0"/>
                <a:ea typeface="Calibri" panose="020F0502020204030204" pitchFamily="34" charset="0"/>
                <a:cs typeface="Arial" panose="020B0604020202020204" pitchFamily="34" charset="0"/>
              </a:rPr>
              <a:t>. As he puts it negatively John says, </a:t>
            </a:r>
            <a:r>
              <a:rPr lang="en-GB" sz="4000" kern="100" dirty="0">
                <a:latin typeface="Cambria" panose="02040503050406030204" pitchFamily="18" charset="0"/>
                <a:ea typeface="Calibri" panose="020F0502020204030204" pitchFamily="34" charset="0"/>
                <a:cs typeface="Arial" panose="020B0604020202020204" pitchFamily="34" charset="0"/>
              </a:rPr>
              <a:t>‘</a:t>
            </a:r>
            <a:r>
              <a:rPr lang="en-NG" sz="4000" kern="100" dirty="0">
                <a:latin typeface="Cambria" panose="02040503050406030204" pitchFamily="18" charset="0"/>
                <a:ea typeface="Calibri" panose="020F0502020204030204" pitchFamily="34" charset="0"/>
                <a:cs typeface="Arial" panose="020B0604020202020204" pitchFamily="34" charset="0"/>
              </a:rPr>
              <a:t>The one who says, </a:t>
            </a:r>
            <a:r>
              <a:rPr lang="en-GB" sz="4000" i="1" kern="100" dirty="0">
                <a:latin typeface="Cambria" panose="02040503050406030204" pitchFamily="18" charset="0"/>
                <a:ea typeface="Calibri" panose="020F0502020204030204" pitchFamily="34" charset="0"/>
                <a:cs typeface="Arial" panose="020B0604020202020204" pitchFamily="34" charset="0"/>
              </a:rPr>
              <a:t>‘</a:t>
            </a:r>
            <a:r>
              <a:rPr lang="en-NG" sz="4000" i="1" kern="100" dirty="0">
                <a:latin typeface="Cambria" panose="02040503050406030204" pitchFamily="18" charset="0"/>
                <a:ea typeface="Calibri" panose="020F0502020204030204" pitchFamily="34" charset="0"/>
                <a:cs typeface="Arial" panose="020B0604020202020204" pitchFamily="34" charset="0"/>
              </a:rPr>
              <a:t>I have come to know Him,</a:t>
            </a:r>
            <a:r>
              <a:rPr lang="en-GB" sz="4000" i="1" kern="100" dirty="0">
                <a:latin typeface="Cambria" panose="02040503050406030204" pitchFamily="18" charset="0"/>
                <a:ea typeface="Calibri" panose="020F0502020204030204" pitchFamily="34" charset="0"/>
                <a:cs typeface="Arial" panose="020B0604020202020204" pitchFamily="34" charset="0"/>
              </a:rPr>
              <a:t>’</a:t>
            </a:r>
            <a:r>
              <a:rPr lang="en-NG" sz="4000" kern="100" dirty="0">
                <a:latin typeface="Cambria" panose="02040503050406030204" pitchFamily="18" charset="0"/>
                <a:ea typeface="Calibri" panose="020F0502020204030204" pitchFamily="34" charset="0"/>
                <a:cs typeface="Arial" panose="020B0604020202020204" pitchFamily="34" charset="0"/>
              </a:rPr>
              <a:t> and does not keep His </a:t>
            </a:r>
            <a:r>
              <a:rPr lang="en-GB" sz="4000" kern="100" dirty="0">
                <a:latin typeface="Cambria" panose="02040503050406030204" pitchFamily="18" charset="0"/>
                <a:ea typeface="Calibri" panose="020F0502020204030204" pitchFamily="34" charset="0"/>
                <a:cs typeface="Arial" panose="020B0604020202020204" pitchFamily="34" charset="0"/>
              </a:rPr>
              <a:t>commandments, is a liar, and the truth is not in him.” If a man says, </a:t>
            </a:r>
            <a:r>
              <a:rPr lang="en-GB" sz="4000" i="1" kern="100" dirty="0">
                <a:latin typeface="Cambria" panose="02040503050406030204" pitchFamily="18" charset="0"/>
                <a:ea typeface="Calibri" panose="020F0502020204030204" pitchFamily="34" charset="0"/>
                <a:cs typeface="Arial" panose="020B0604020202020204" pitchFamily="34" charset="0"/>
              </a:rPr>
              <a:t>“I am a member of the body of Christ. I was baptized into Jesus”,</a:t>
            </a:r>
            <a:r>
              <a:rPr lang="en-GB" sz="4000" kern="100" dirty="0">
                <a:latin typeface="Cambria" panose="02040503050406030204" pitchFamily="18" charset="0"/>
                <a:ea typeface="Calibri" panose="020F0502020204030204" pitchFamily="34" charset="0"/>
                <a:cs typeface="Arial" panose="020B0604020202020204" pitchFamily="34" charset="0"/>
              </a:rPr>
              <a:t> but commits sin knowingly and openly, is dishonest in his business, mistreats his wife and family, cheats on his income tax, or uses profanity, is just lying!</a:t>
            </a:r>
            <a:endParaRPr lang="en-NG" sz="40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593562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674BEE-0B00-1ADF-9199-3581BF9B097C}"/>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4368F9E-AEA4-9CF2-7857-133FF72ABCA7}"/>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85F7DFDF-4B00-C3B9-EC13-5ACECF3CC798}"/>
              </a:ext>
            </a:extLst>
          </p:cNvPr>
          <p:cNvSpPr txBox="1"/>
          <p:nvPr/>
        </p:nvSpPr>
        <p:spPr>
          <a:xfrm>
            <a:off x="891363" y="195689"/>
            <a:ext cx="11089758" cy="5509200"/>
          </a:xfrm>
          <a:prstGeom prst="rect">
            <a:avLst/>
          </a:prstGeom>
          <a:noFill/>
        </p:spPr>
        <p:txBody>
          <a:bodyPr wrap="square">
            <a:spAutoFit/>
          </a:bodyPr>
          <a:lstStyle/>
          <a:p>
            <a:pPr algn="just"/>
            <a:r>
              <a:rPr lang="en-GB" sz="4400" b="1" kern="100" dirty="0">
                <a:latin typeface="Cambria" panose="02040503050406030204" pitchFamily="18" charset="0"/>
                <a:ea typeface="Calibri" panose="020F0502020204030204" pitchFamily="34" charset="0"/>
                <a:cs typeface="Arial" panose="020B0604020202020204" pitchFamily="34" charset="0"/>
              </a:rPr>
              <a:t>BY FOLLOWING HIS EXAMPLES – </a:t>
            </a:r>
            <a:r>
              <a:rPr lang="en-GB" sz="4400" b="1" i="1" kern="100" dirty="0">
                <a:latin typeface="Cambria" panose="02040503050406030204" pitchFamily="18" charset="0"/>
                <a:ea typeface="Calibri" panose="020F0502020204030204" pitchFamily="34" charset="0"/>
                <a:cs typeface="Arial" panose="020B0604020202020204" pitchFamily="34" charset="0"/>
              </a:rPr>
              <a:t>Vs. 6</a:t>
            </a:r>
            <a:r>
              <a:rPr lang="en-GB" sz="4400"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John says, </a:t>
            </a:r>
            <a:r>
              <a:rPr lang="en-NG" sz="44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“The one who says he abides in Him ought himself to walk in the same manner as He walked</a:t>
            </a:r>
            <a:r>
              <a:rPr lang="en-NG" sz="4400" kern="100" dirty="0">
                <a:solidFill>
                  <a:srgbClr val="FF0000"/>
                </a:solidFill>
                <a:latin typeface="Cambria" panose="02040503050406030204" pitchFamily="18" charset="0"/>
                <a:ea typeface="Calibri" panose="020F0502020204030204" pitchFamily="34" charset="0"/>
                <a:cs typeface="Arial" panose="020B0604020202020204" pitchFamily="34" charset="0"/>
              </a:rPr>
              <a:t>”.</a:t>
            </a:r>
            <a:r>
              <a:rPr lang="en-NG" sz="4400" kern="100" dirty="0">
                <a:latin typeface="Cambria" panose="02040503050406030204" pitchFamily="18" charset="0"/>
                <a:ea typeface="Calibri" panose="020F0502020204030204" pitchFamily="34" charset="0"/>
                <a:cs typeface="Arial" panose="020B0604020202020204" pitchFamily="34" charset="0"/>
              </a:rPr>
              <a:t> You may say, </a:t>
            </a:r>
            <a:r>
              <a:rPr lang="en-NG" sz="4400" i="1" kern="100" dirty="0">
                <a:latin typeface="Cambria" panose="02040503050406030204" pitchFamily="18" charset="0"/>
                <a:ea typeface="Calibri" panose="020F0502020204030204" pitchFamily="34" charset="0"/>
                <a:cs typeface="Arial" panose="020B0604020202020204" pitchFamily="34" charset="0"/>
              </a:rPr>
              <a:t>“Now that I have been converted, I am walking with Jesus, I am living with Jesus”.</a:t>
            </a:r>
            <a:r>
              <a:rPr lang="en-NG" sz="4400" kern="100" dirty="0">
                <a:latin typeface="Cambria" panose="02040503050406030204" pitchFamily="18" charset="0"/>
                <a:ea typeface="Calibri" panose="020F0502020204030204" pitchFamily="34" charset="0"/>
                <a:cs typeface="Arial" panose="020B0604020202020204" pitchFamily="34" charset="0"/>
              </a:rPr>
              <a:t> If that is what you claim, then live your claim. If you are abiding in Jesus, behave as one who lives in Jesus.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725284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9A47C-0E0C-A894-C36E-94BA94712F6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77BBAE6-F79B-C236-7B3F-27709B9C690A}"/>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0CCA6917-7DC9-AFDC-6152-67EB90E053FD}"/>
              </a:ext>
            </a:extLst>
          </p:cNvPr>
          <p:cNvSpPr txBox="1"/>
          <p:nvPr/>
        </p:nvSpPr>
        <p:spPr>
          <a:xfrm>
            <a:off x="891363" y="195689"/>
            <a:ext cx="11089758" cy="5632311"/>
          </a:xfrm>
          <a:prstGeom prst="rect">
            <a:avLst/>
          </a:prstGeom>
          <a:noFill/>
        </p:spPr>
        <p:txBody>
          <a:bodyPr wrap="square">
            <a:spAutoFit/>
          </a:bodyPr>
          <a:lstStyle/>
          <a:p>
            <a:pPr algn="just"/>
            <a:r>
              <a:rPr lang="en-NG" sz="4000" kern="100" dirty="0">
                <a:latin typeface="Cambria" panose="02040503050406030204" pitchFamily="18" charset="0"/>
                <a:ea typeface="Calibri" panose="020F0502020204030204" pitchFamily="34" charset="0"/>
                <a:cs typeface="Arial" panose="020B0604020202020204" pitchFamily="34" charset="0"/>
              </a:rPr>
              <a:t>I do know of this admonition from our parents, </a:t>
            </a:r>
            <a:r>
              <a:rPr lang="en-NG" sz="4000" i="1" kern="100" dirty="0">
                <a:latin typeface="Cambria" panose="02040503050406030204" pitchFamily="18" charset="0"/>
                <a:ea typeface="Calibri" panose="020F0502020204030204" pitchFamily="34" charset="0"/>
                <a:cs typeface="Arial" panose="020B0604020202020204" pitchFamily="34" charset="0"/>
              </a:rPr>
              <a:t>“Do not do anything that would disgrace this family. Remember whose son you are. Remember where you came from”</a:t>
            </a:r>
            <a:r>
              <a:rPr lang="en-NG" sz="4000"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000" b="1" kern="100" dirty="0">
                <a:latin typeface="Cambria" panose="02040503050406030204" pitchFamily="18" charset="0"/>
                <a:ea typeface="Calibri" panose="020F0502020204030204" pitchFamily="34" charset="0"/>
                <a:cs typeface="Arial" panose="020B0604020202020204" pitchFamily="34" charset="0"/>
              </a:rPr>
              <a:t>BY LOVING HIS PEOPLE – </a:t>
            </a:r>
            <a:r>
              <a:rPr lang="en-NG" sz="4000" b="1" i="1" kern="100" dirty="0">
                <a:latin typeface="Cambria" panose="02040503050406030204" pitchFamily="18" charset="0"/>
                <a:ea typeface="Calibri" panose="020F0502020204030204" pitchFamily="34" charset="0"/>
                <a:cs typeface="Arial" panose="020B0604020202020204" pitchFamily="34" charset="0"/>
              </a:rPr>
              <a:t>vs 7 - 13</a:t>
            </a:r>
            <a:r>
              <a:rPr lang="en-NG" sz="4000" b="1"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000" kern="100" dirty="0">
                <a:latin typeface="Cambria" panose="02040503050406030204" pitchFamily="18" charset="0"/>
                <a:ea typeface="Calibri" panose="020F0502020204030204" pitchFamily="34" charset="0"/>
                <a:cs typeface="Arial" panose="020B0604020202020204" pitchFamily="34" charset="0"/>
              </a:rPr>
              <a:t>Next, He says, </a:t>
            </a:r>
            <a:r>
              <a:rPr lang="en-NG" sz="40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“Beloved, I am not writing a new commandment to you, but an old commandment which you have had from the beginning; the old commandment is the word which you have heard”</a:t>
            </a:r>
            <a:r>
              <a:rPr lang="en-NG" sz="4000" kern="100" dirty="0">
                <a:solidFill>
                  <a:srgbClr val="FF0000"/>
                </a:solidFill>
                <a:latin typeface="Cambria" panose="02040503050406030204" pitchFamily="18" charset="0"/>
                <a:ea typeface="Calibri" panose="020F0502020204030204" pitchFamily="34" charset="0"/>
                <a:cs typeface="Arial" panose="020B0604020202020204" pitchFamily="34" charset="0"/>
              </a:rPr>
              <a:t>. </a:t>
            </a:r>
            <a:endParaRPr lang="en-NG" sz="40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3490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6188D-7283-4558-6F9C-54C7E6FF867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6C7A45B-E32C-F34F-6CE0-4A1E0D9956EC}"/>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E698F8AC-364E-F67E-7C99-9F2DC5A76E88}"/>
              </a:ext>
            </a:extLst>
          </p:cNvPr>
          <p:cNvSpPr txBox="1"/>
          <p:nvPr/>
        </p:nvSpPr>
        <p:spPr>
          <a:xfrm>
            <a:off x="891363" y="195689"/>
            <a:ext cx="11089758" cy="5632311"/>
          </a:xfrm>
          <a:prstGeom prst="rect">
            <a:avLst/>
          </a:prstGeom>
          <a:noFill/>
        </p:spPr>
        <p:txBody>
          <a:bodyPr wrap="square">
            <a:spAutoFit/>
          </a:bodyPr>
          <a:lstStyle/>
          <a:p>
            <a:pPr algn="just"/>
            <a:r>
              <a:rPr lang="en-NG" sz="4000" kern="100" dirty="0">
                <a:latin typeface="Cambria" panose="02040503050406030204" pitchFamily="18" charset="0"/>
                <a:ea typeface="Calibri" panose="020F0502020204030204" pitchFamily="34" charset="0"/>
                <a:cs typeface="Arial" panose="020B0604020202020204" pitchFamily="34" charset="0"/>
              </a:rPr>
              <a:t>John is not telling them anything new. They have heard it before. He says, </a:t>
            </a:r>
            <a:r>
              <a:rPr lang="en-NG" sz="4000" i="1" kern="100" dirty="0">
                <a:latin typeface="Cambria" panose="02040503050406030204" pitchFamily="18" charset="0"/>
                <a:ea typeface="Calibri" panose="020F0502020204030204" pitchFamily="34" charset="0"/>
                <a:cs typeface="Arial" panose="020B0604020202020204" pitchFamily="34" charset="0"/>
              </a:rPr>
              <a:t>“</a:t>
            </a:r>
            <a:r>
              <a:rPr lang="en-NG" sz="40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On the other hand, I am writing a new commandment to you, which is true in Him and in you, because the darkness is passing away, and the true light is already shining”</a:t>
            </a:r>
            <a:r>
              <a:rPr lang="en-NG" sz="4000" kern="100" dirty="0">
                <a:solidFill>
                  <a:srgbClr val="FF0000"/>
                </a:solidFill>
                <a:latin typeface="Cambria" panose="02040503050406030204" pitchFamily="18" charset="0"/>
                <a:ea typeface="Calibri" panose="020F0502020204030204" pitchFamily="34" charset="0"/>
                <a:cs typeface="Arial" panose="020B0604020202020204" pitchFamily="34" charset="0"/>
              </a:rPr>
              <a:t> (2:8). </a:t>
            </a:r>
            <a:endParaRPr lang="en-NG" sz="3600" kern="1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just"/>
            <a:r>
              <a:rPr lang="en-NG" sz="4000" kern="100" dirty="0">
                <a:latin typeface="Cambria" panose="02040503050406030204" pitchFamily="18" charset="0"/>
                <a:ea typeface="Calibri" panose="020F0502020204030204" pitchFamily="34" charset="0"/>
                <a:cs typeface="Arial" panose="020B0604020202020204" pitchFamily="34" charset="0"/>
              </a:rPr>
              <a:t>John in this epistle often contrasts darkness and light. He says, </a:t>
            </a:r>
            <a:r>
              <a:rPr lang="en-NG" sz="4000" i="1" kern="100" dirty="0">
                <a:latin typeface="Cambria" panose="02040503050406030204" pitchFamily="18" charset="0"/>
                <a:ea typeface="Calibri" panose="020F0502020204030204" pitchFamily="34" charset="0"/>
                <a:cs typeface="Arial" panose="020B0604020202020204" pitchFamily="34" charset="0"/>
              </a:rPr>
              <a:t>“From one perspective I am writing to you that which you have always heard, that which you have heard from the very beginning”</a:t>
            </a:r>
            <a:r>
              <a:rPr lang="en-NG" sz="4000"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6116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95845-B175-E59D-EE46-C92030092EE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4F1CF29-E657-5F85-77FF-DE87AED741A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35004E7D-8B91-89BE-9678-E8A9B4389917}"/>
              </a:ext>
            </a:extLst>
          </p:cNvPr>
          <p:cNvSpPr txBox="1"/>
          <p:nvPr/>
        </p:nvSpPr>
        <p:spPr>
          <a:xfrm>
            <a:off x="786809" y="195689"/>
            <a:ext cx="11194312" cy="6524863"/>
          </a:xfrm>
          <a:prstGeom prst="rect">
            <a:avLst/>
          </a:prstGeom>
          <a:noFill/>
        </p:spPr>
        <p:txBody>
          <a:bodyPr wrap="square">
            <a:spAutoFit/>
          </a:bodyPr>
          <a:lstStyle/>
          <a:p>
            <a:pPr algn="just"/>
            <a:r>
              <a:rPr lang="en-NG" sz="3800" kern="100" dirty="0">
                <a:latin typeface="Cambria" panose="02040503050406030204" pitchFamily="18" charset="0"/>
                <a:ea typeface="Calibri" panose="020F0502020204030204" pitchFamily="34" charset="0"/>
                <a:cs typeface="Arial" panose="020B0604020202020204" pitchFamily="34" charset="0"/>
              </a:rPr>
              <a:t>I think, like </a:t>
            </a:r>
            <a:r>
              <a:rPr lang="en-NG" sz="3800" b="1" i="1" kern="100" dirty="0">
                <a:latin typeface="Cambria" panose="02040503050406030204" pitchFamily="18" charset="0"/>
                <a:ea typeface="Calibri" panose="020F0502020204030204" pitchFamily="34" charset="0"/>
                <a:cs typeface="Arial" panose="020B0604020202020204" pitchFamily="34" charset="0"/>
              </a:rPr>
              <a:t>Robert R Woodward</a:t>
            </a:r>
            <a:r>
              <a:rPr lang="en-NG" sz="3800" kern="100" dirty="0">
                <a:latin typeface="Cambria" panose="02040503050406030204" pitchFamily="18" charset="0"/>
                <a:ea typeface="Calibri" panose="020F0502020204030204" pitchFamily="34" charset="0"/>
                <a:cs typeface="Arial" panose="020B0604020202020204" pitchFamily="34" charset="0"/>
              </a:rPr>
              <a:t>, the beginning refers to the time when they began their Christian conception. He continues by saying, </a:t>
            </a:r>
            <a:r>
              <a:rPr lang="en-NG" sz="3800" i="1" kern="100" dirty="0">
                <a:latin typeface="Cambria" panose="02040503050406030204" pitchFamily="18" charset="0"/>
                <a:ea typeface="Calibri" panose="020F0502020204030204" pitchFamily="34" charset="0"/>
                <a:cs typeface="Arial" panose="020B0604020202020204" pitchFamily="34" charset="0"/>
              </a:rPr>
              <a:t>“On the other hand, I want to tell you something that is new”</a:t>
            </a:r>
            <a:r>
              <a:rPr lang="en-NG" sz="3800" kern="100" dirty="0">
                <a:latin typeface="Cambria" panose="02040503050406030204" pitchFamily="18" charset="0"/>
                <a:ea typeface="Calibri" panose="020F0502020204030204" pitchFamily="34" charset="0"/>
                <a:cs typeface="Arial" panose="020B0604020202020204" pitchFamily="34" charset="0"/>
              </a:rPr>
              <a:t>. Something can be new in two senses. It can be new in the sense that it is the first time it has happened; or it can be new in quality or kind, different from anything that has gone before it </a:t>
            </a:r>
            <a:r>
              <a:rPr lang="en-NG" sz="3800" i="1" kern="100" dirty="0">
                <a:latin typeface="Cambria" panose="02040503050406030204" pitchFamily="18" charset="0"/>
                <a:ea typeface="Calibri" panose="020F0502020204030204" pitchFamily="34" charset="0"/>
                <a:cs typeface="Arial" panose="020B0604020202020204" pitchFamily="34" charset="0"/>
              </a:rPr>
              <a:t>(like an update or improved version)</a:t>
            </a:r>
            <a:r>
              <a:rPr lang="en-NG" sz="3800" kern="100" dirty="0">
                <a:latin typeface="Cambria" panose="02040503050406030204" pitchFamily="18" charset="0"/>
                <a:ea typeface="Calibri" panose="020F0502020204030204" pitchFamily="34" charset="0"/>
                <a:cs typeface="Arial" panose="020B0604020202020204" pitchFamily="34" charset="0"/>
              </a:rPr>
              <a:t>. It is in this second sense that John uses the word </a:t>
            </a:r>
            <a:r>
              <a:rPr lang="en-NG" sz="3800" i="1" kern="100" dirty="0">
                <a:latin typeface="Cambria" panose="02040503050406030204" pitchFamily="18" charset="0"/>
                <a:ea typeface="Calibri" panose="020F0502020204030204" pitchFamily="34" charset="0"/>
                <a:cs typeface="Arial" panose="020B0604020202020204" pitchFamily="34" charset="0"/>
              </a:rPr>
              <a:t>‘new’</a:t>
            </a:r>
            <a:r>
              <a:rPr lang="en-NG" sz="3800" kern="100" dirty="0">
                <a:latin typeface="Cambria" panose="02040503050406030204" pitchFamily="18" charset="0"/>
                <a:ea typeface="Calibri" panose="020F0502020204030204" pitchFamily="34" charset="0"/>
                <a:cs typeface="Arial" panose="020B0604020202020204" pitchFamily="34" charset="0"/>
              </a:rPr>
              <a:t> - </a:t>
            </a:r>
            <a:r>
              <a:rPr lang="en-NG" sz="3800" b="1" i="1" kern="100" dirty="0">
                <a:solidFill>
                  <a:srgbClr val="FF0000"/>
                </a:solidFill>
                <a:latin typeface="Cambria" panose="02040503050406030204" pitchFamily="18" charset="0"/>
                <a:ea typeface="Calibri" panose="020F0502020204030204" pitchFamily="34" charset="0"/>
                <a:cs typeface="Arial" panose="020B0604020202020204" pitchFamily="34" charset="0"/>
              </a:rPr>
              <a:t>John 13:34-35</a:t>
            </a:r>
            <a:r>
              <a:rPr lang="en-NG" sz="3800" kern="100" dirty="0">
                <a:latin typeface="Cambria" panose="02040503050406030204" pitchFamily="18" charset="0"/>
                <a:ea typeface="Calibri" panose="020F0502020204030204" pitchFamily="34" charset="0"/>
                <a:cs typeface="Arial" panose="020B0604020202020204" pitchFamily="34" charset="0"/>
              </a:rPr>
              <a:t>. </a:t>
            </a:r>
            <a:endParaRPr lang="en-NG" sz="3800" kern="100" dirty="0">
              <a:latin typeface="Calibri" panose="020F0502020204030204" pitchFamily="34" charset="0"/>
              <a:ea typeface="Calibri" panose="020F0502020204030204" pitchFamily="34" charset="0"/>
              <a:cs typeface="Arial" panose="020B0604020202020204" pitchFamily="34" charset="0"/>
            </a:endParaRPr>
          </a:p>
          <a:p>
            <a:pPr algn="just"/>
            <a:endParaRPr lang="en-NG" sz="38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22227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3D5E2-4839-37E2-E05C-BFDE1F07C5AA}"/>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CA252DF-6886-B9A6-DFE4-3B0C5FBE0350}"/>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FA4B0EE7-85CC-28B3-F42C-72AD9093ECDA}"/>
              </a:ext>
            </a:extLst>
          </p:cNvPr>
          <p:cNvSpPr txBox="1"/>
          <p:nvPr/>
        </p:nvSpPr>
        <p:spPr>
          <a:xfrm>
            <a:off x="808074" y="228691"/>
            <a:ext cx="11206717" cy="5509200"/>
          </a:xfrm>
          <a:prstGeom prst="rect">
            <a:avLst/>
          </a:prstGeom>
          <a:noFill/>
        </p:spPr>
        <p:txBody>
          <a:bodyPr wrap="square">
            <a:spAutoFit/>
          </a:bodyPr>
          <a:lstStyle/>
          <a:p>
            <a:pPr algn="just"/>
            <a:r>
              <a:rPr lang="en-NG" sz="4400" kern="100" dirty="0">
                <a:effectLst/>
                <a:latin typeface="Cambria" panose="02040503050406030204" pitchFamily="18" charset="0"/>
                <a:ea typeface="Cambria" panose="02040503050406030204" pitchFamily="18" charset="0"/>
                <a:cs typeface="Arial" panose="020B0604020202020204" pitchFamily="34" charset="0"/>
              </a:rPr>
              <a:t>The term darkness used here refers to ignorance, superstition, bitterness, hate and it is passing away. Notice John did not say </a:t>
            </a:r>
            <a:r>
              <a:rPr lang="en-NG" sz="4400" i="1" kern="100" dirty="0">
                <a:effectLst/>
                <a:latin typeface="Cambria" panose="02040503050406030204" pitchFamily="18" charset="0"/>
                <a:ea typeface="Cambria" panose="02040503050406030204" pitchFamily="18" charset="0"/>
                <a:cs typeface="Arial" panose="020B0604020202020204" pitchFamily="34" charset="0"/>
              </a:rPr>
              <a:t>“passed away”</a:t>
            </a:r>
            <a:r>
              <a:rPr lang="en-NG" sz="4400" kern="100" dirty="0">
                <a:effectLst/>
                <a:latin typeface="Cambria" panose="02040503050406030204" pitchFamily="18" charset="0"/>
                <a:ea typeface="Cambria" panose="02040503050406030204" pitchFamily="18" charset="0"/>
                <a:cs typeface="Arial" panose="020B0604020202020204" pitchFamily="34" charset="0"/>
              </a:rPr>
              <a:t>, for there will forevermore be sin the world, but with the teachings of the Saviour, it was experiencing reduction. The darkness passes due to the true light (</a:t>
            </a:r>
            <a:r>
              <a:rPr lang="en-NG" sz="4400" i="1" kern="100" dirty="0">
                <a:effectLst/>
                <a:latin typeface="Cambria" panose="02040503050406030204" pitchFamily="18" charset="0"/>
                <a:ea typeface="Cambria" panose="02040503050406030204" pitchFamily="18" charset="0"/>
                <a:cs typeface="Arial" panose="020B0604020202020204" pitchFamily="34" charset="0"/>
              </a:rPr>
              <a:t>Robert R. Woodward</a:t>
            </a:r>
            <a:r>
              <a:rPr lang="en-NG" sz="4400" kern="100" dirty="0">
                <a:effectLst/>
                <a:latin typeface="Cambria" panose="02040503050406030204" pitchFamily="18"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40800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E6EEF-6EA2-6B52-5777-C0FEB11DD83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07CA325-98EA-A4A0-4B07-8326F669798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63915144-6DCB-F84E-8186-8634FD20F909}"/>
              </a:ext>
            </a:extLst>
          </p:cNvPr>
          <p:cNvSpPr txBox="1"/>
          <p:nvPr/>
        </p:nvSpPr>
        <p:spPr>
          <a:xfrm>
            <a:off x="808074" y="228691"/>
            <a:ext cx="11206717" cy="5509200"/>
          </a:xfrm>
          <a:prstGeom prst="rect">
            <a:avLst/>
          </a:prstGeom>
          <a:noFill/>
        </p:spPr>
        <p:txBody>
          <a:bodyPr wrap="square">
            <a:spAutoFit/>
          </a:bodyPr>
          <a:lstStyle/>
          <a:p>
            <a:pPr algn="just"/>
            <a:r>
              <a:rPr lang="en-NG" sz="4400" kern="100" dirty="0">
                <a:effectLst/>
                <a:latin typeface="Cambria" panose="02040503050406030204" pitchFamily="18" charset="0"/>
                <a:ea typeface="Cambria" panose="02040503050406030204" pitchFamily="18" charset="0"/>
                <a:cs typeface="Arial" panose="020B0604020202020204" pitchFamily="34" charset="0"/>
              </a:rPr>
              <a:t>He further says in verse 9: </a:t>
            </a:r>
            <a:r>
              <a:rPr lang="en-NG" sz="4400" i="1" kern="100" dirty="0">
                <a:effectLst/>
                <a:latin typeface="Cambria" panose="02040503050406030204" pitchFamily="18" charset="0"/>
                <a:ea typeface="Cambria" panose="02040503050406030204" pitchFamily="18" charset="0"/>
                <a:cs typeface="Arial" panose="020B0604020202020204" pitchFamily="34" charset="0"/>
              </a:rPr>
              <a:t>“The one who says he is in the light and yet hates his brother is in the darkness until now”</a:t>
            </a:r>
            <a:r>
              <a:rPr lang="en-NG" sz="4400" kern="100" dirty="0">
                <a:effectLst/>
                <a:latin typeface="Cambria" panose="02040503050406030204" pitchFamily="18" charset="0"/>
                <a:ea typeface="Cambria" panose="02040503050406030204" pitchFamily="18" charset="0"/>
                <a:cs typeface="Arial" panose="020B0604020202020204" pitchFamily="34" charset="0"/>
              </a:rPr>
              <a:t>. It is difficult to know exactly what the people to whom John wrote believed and practiced, but we do know something about how this heresy developed in the second century into what we call the </a:t>
            </a:r>
            <a:r>
              <a:rPr lang="en-NG" sz="4400" i="1" kern="100" dirty="0">
                <a:effectLst/>
                <a:latin typeface="Cambria" panose="02040503050406030204" pitchFamily="18" charset="0"/>
                <a:ea typeface="Cambria" panose="02040503050406030204" pitchFamily="18" charset="0"/>
                <a:cs typeface="Arial" panose="020B0604020202020204" pitchFamily="34" charset="0"/>
              </a:rPr>
              <a:t>“Gnostic Heresy”</a:t>
            </a:r>
            <a:r>
              <a:rPr lang="en-NG" sz="4400" kern="100" dirty="0">
                <a:effectLst/>
                <a:latin typeface="Cambria" panose="02040503050406030204" pitchFamily="18"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92099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06930-8D8C-15D2-7B42-A409254C013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181D5174-9987-04B5-0E3F-A6D0E489D006}"/>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686BD734-0219-85EA-DA37-7E0E48BE315D}"/>
              </a:ext>
            </a:extLst>
          </p:cNvPr>
          <p:cNvSpPr txBox="1"/>
          <p:nvPr/>
        </p:nvSpPr>
        <p:spPr>
          <a:xfrm>
            <a:off x="733647" y="95693"/>
            <a:ext cx="11206717" cy="6047809"/>
          </a:xfrm>
          <a:prstGeom prst="rect">
            <a:avLst/>
          </a:prstGeom>
          <a:noFill/>
        </p:spPr>
        <p:txBody>
          <a:bodyPr wrap="square">
            <a:spAutoFit/>
          </a:bodyPr>
          <a:lstStyle/>
          <a:p>
            <a:pPr algn="just"/>
            <a:r>
              <a:rPr lang="en-NG" sz="4300" kern="100" dirty="0">
                <a:effectLst/>
                <a:latin typeface="Cambria" panose="02040503050406030204" pitchFamily="18" charset="0"/>
                <a:ea typeface="Cambria" panose="02040503050406030204" pitchFamily="18" charset="0"/>
                <a:cs typeface="Arial" panose="020B0604020202020204" pitchFamily="34" charset="0"/>
              </a:rPr>
              <a:t>The Gnostics had the ideas that they were super-righteous people. They looked down on others even Christians. They developed a spiritual superiority and began to look on other brethren as second rate. John says, </a:t>
            </a:r>
            <a:r>
              <a:rPr lang="en-NG" sz="4300" i="1" kern="100" dirty="0">
                <a:effectLst/>
                <a:latin typeface="Cambria" panose="02040503050406030204" pitchFamily="18" charset="0"/>
                <a:ea typeface="Cambria" panose="02040503050406030204" pitchFamily="18" charset="0"/>
                <a:cs typeface="Arial" panose="020B0604020202020204" pitchFamily="34" charset="0"/>
              </a:rPr>
              <a:t>“</a:t>
            </a:r>
            <a:r>
              <a:rPr lang="en-NG" sz="43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If you say you are in the light but hate your brother, you are in darkness”</a:t>
            </a:r>
            <a:r>
              <a:rPr lang="en-NG" sz="4300" kern="100" dirty="0">
                <a:effectLst/>
                <a:latin typeface="Cambria" panose="02040503050406030204" pitchFamily="18" charset="0"/>
                <a:ea typeface="Cambria" panose="02040503050406030204" pitchFamily="18" charset="0"/>
                <a:cs typeface="Arial" panose="020B0604020202020204" pitchFamily="34" charset="0"/>
              </a:rPr>
              <a:t>.  John says, </a:t>
            </a:r>
            <a:r>
              <a:rPr lang="en-NG" sz="43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“The one who loves his brother abides in the light and there is no cause for stumbling in him”</a:t>
            </a:r>
            <a:r>
              <a:rPr lang="en-NG" sz="43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 (</a:t>
            </a:r>
            <a:r>
              <a:rPr lang="en-NG" sz="4300" b="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2:10</a:t>
            </a:r>
            <a:r>
              <a:rPr lang="en-NG" sz="43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123686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58E96-EDA4-F84F-C41A-5B0B605B07F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AEA11155-3870-4530-0749-A63DA4357061}"/>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03C822F9-32B7-2F8B-A761-69E1AA91B7B8}"/>
              </a:ext>
            </a:extLst>
          </p:cNvPr>
          <p:cNvSpPr txBox="1"/>
          <p:nvPr/>
        </p:nvSpPr>
        <p:spPr>
          <a:xfrm>
            <a:off x="808074" y="228691"/>
            <a:ext cx="11206717" cy="6186309"/>
          </a:xfrm>
          <a:prstGeom prst="rect">
            <a:avLst/>
          </a:prstGeom>
          <a:noFill/>
        </p:spPr>
        <p:txBody>
          <a:bodyPr wrap="square">
            <a:spAutoFit/>
          </a:bodyPr>
          <a:lstStyle/>
          <a:p>
            <a:pPr algn="just"/>
            <a:r>
              <a:rPr lang="en-NG" sz="4400" kern="100" dirty="0">
                <a:effectLst/>
                <a:latin typeface="Cambria" panose="02040503050406030204" pitchFamily="18" charset="0"/>
                <a:ea typeface="Cambria" panose="02040503050406030204" pitchFamily="18" charset="0"/>
                <a:cs typeface="Arial" panose="020B0604020202020204" pitchFamily="34" charset="0"/>
              </a:rPr>
              <a:t>In some ways you may be spiritually superior to your brother. He may be a brother who grew up in a different background than you. Or perhaps he is a new convert. He does not have all the understanding of the gospel you have, but you love him.</a:t>
            </a:r>
            <a:endParaRPr lang="en-GB" sz="4400" kern="100" dirty="0">
              <a:effectLst/>
              <a:latin typeface="Cambria" panose="02040503050406030204" pitchFamily="18" charset="0"/>
              <a:ea typeface="Cambria" panose="02040503050406030204" pitchFamily="18"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Sometimes brothers and sisters in Christ behave in such a way that they are not very lovable.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19800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59D12-7B04-25B8-EF33-027845398B74}"/>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5B5A20C-FD82-30CA-8432-5D7DFAC80BC6}"/>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4C612F82-475F-0B2F-B07B-C1466916B25F}"/>
              </a:ext>
            </a:extLst>
          </p:cNvPr>
          <p:cNvSpPr txBox="1"/>
          <p:nvPr/>
        </p:nvSpPr>
        <p:spPr>
          <a:xfrm>
            <a:off x="808074" y="228691"/>
            <a:ext cx="11206717" cy="5909310"/>
          </a:xfrm>
          <a:prstGeom prst="rect">
            <a:avLst/>
          </a:prstGeom>
          <a:noFill/>
        </p:spPr>
        <p:txBody>
          <a:bodyPr wrap="square">
            <a:spAutoFit/>
          </a:bodyPr>
          <a:lstStyle/>
          <a:p>
            <a:pPr algn="just"/>
            <a:r>
              <a:rPr lang="en-NG" sz="4200" kern="100" dirty="0">
                <a:latin typeface="Cambria" panose="02040503050406030204" pitchFamily="18" charset="0"/>
                <a:ea typeface="Calibri" panose="020F0502020204030204" pitchFamily="34" charset="0"/>
                <a:cs typeface="Arial" panose="020B0604020202020204" pitchFamily="34" charset="0"/>
              </a:rPr>
              <a:t>Perhaps their conduct is offensive to us. Perhaps we do not like their personalities. But John says, ‘</a:t>
            </a:r>
            <a:r>
              <a:rPr lang="en-NG" sz="4200" i="1" kern="100" dirty="0">
                <a:latin typeface="Cambria" panose="02040503050406030204" pitchFamily="18" charset="0"/>
                <a:ea typeface="Calibri" panose="020F0502020204030204" pitchFamily="34" charset="0"/>
                <a:cs typeface="Arial" panose="020B0604020202020204" pitchFamily="34" charset="0"/>
              </a:rPr>
              <a:t>Love them’</a:t>
            </a:r>
            <a:r>
              <a:rPr lang="en-NG" sz="4200" kern="100" dirty="0">
                <a:latin typeface="Cambria" panose="02040503050406030204" pitchFamily="18" charset="0"/>
                <a:ea typeface="Calibri" panose="020F0502020204030204" pitchFamily="34" charset="0"/>
                <a:cs typeface="Arial" panose="020B0604020202020204" pitchFamily="34" charset="0"/>
              </a:rPr>
              <a:t>. If you love a brother, you cannot cause him to stumble. You will not cause him to commit any sins. You will not scandalize him.  </a:t>
            </a:r>
            <a:endParaRPr lang="en-NG" sz="42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200" kern="100" dirty="0">
                <a:latin typeface="Cambria" panose="02040503050406030204" pitchFamily="18" charset="0"/>
                <a:ea typeface="Calibri" panose="020F0502020204030204" pitchFamily="34" charset="0"/>
                <a:cs typeface="Arial" panose="020B0604020202020204" pitchFamily="34" charset="0"/>
              </a:rPr>
              <a:t>But John says, </a:t>
            </a:r>
            <a:r>
              <a:rPr lang="en-NG" sz="4200" kern="100" dirty="0">
                <a:solidFill>
                  <a:srgbClr val="FF0000"/>
                </a:solidFill>
                <a:latin typeface="Cambria" panose="02040503050406030204" pitchFamily="18" charset="0"/>
                <a:ea typeface="Calibri" panose="020F0502020204030204" pitchFamily="34" charset="0"/>
                <a:cs typeface="Arial" panose="020B0604020202020204" pitchFamily="34" charset="0"/>
              </a:rPr>
              <a:t>‘</a:t>
            </a:r>
            <a:r>
              <a:rPr lang="en-NG" sz="42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But the one who hates his brother is in the darkness and walks in the darkness and does not know where he is going because the darkness has blinded his eyes. (2:11). </a:t>
            </a:r>
            <a:endParaRPr lang="en-NG" sz="42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40766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7E46A-4236-729F-042B-986264E2C03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BDD2138-0CFC-6580-F42B-B7B54A621DB8}"/>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6" name="TextBox 5">
            <a:extLst>
              <a:ext uri="{FF2B5EF4-FFF2-40B4-BE49-F238E27FC236}">
                <a16:creationId xmlns:a16="http://schemas.microsoft.com/office/drawing/2014/main" id="{9A4FAF55-7BCA-F897-33E2-D223A353491B}"/>
              </a:ext>
            </a:extLst>
          </p:cNvPr>
          <p:cNvSpPr txBox="1"/>
          <p:nvPr/>
        </p:nvSpPr>
        <p:spPr>
          <a:xfrm>
            <a:off x="808074" y="206045"/>
            <a:ext cx="11141149" cy="5509200"/>
          </a:xfrm>
          <a:prstGeom prst="rect">
            <a:avLst/>
          </a:prstGeom>
          <a:noFill/>
        </p:spPr>
        <p:txBody>
          <a:bodyPr wrap="square">
            <a:spAutoFit/>
          </a:bodyPr>
          <a:lstStyle/>
          <a:p>
            <a:pPr algn="just"/>
            <a:r>
              <a:rPr lang="en-NG" sz="4400" kern="100" dirty="0">
                <a:effectLst/>
                <a:latin typeface="Cambria" panose="02040503050406030204" pitchFamily="18" charset="0"/>
                <a:ea typeface="Cambria" panose="02040503050406030204" pitchFamily="18" charset="0"/>
                <a:cs typeface="Arial" panose="020B0604020202020204" pitchFamily="34" charset="0"/>
              </a:rPr>
              <a:t>If we know God exists, how can we be sure we are serving Him? How can we be assured we are accepted by Him? In this epistle John answers some of these questions for us. Today, let us especially look at the question, how can we be confident that we are walking with Christ?</a:t>
            </a:r>
            <a:r>
              <a:rPr lang="en-GB" sz="4400" kern="100" dirty="0">
                <a:effectLst/>
                <a:latin typeface="Cambria" panose="02040503050406030204" pitchFamily="18" charset="0"/>
                <a:ea typeface="Cambria" panose="02040503050406030204" pitchFamily="18" charset="0"/>
                <a:cs typeface="Arial" panose="020B0604020202020204" pitchFamily="34" charset="0"/>
              </a:rPr>
              <a:t> First John decided to complete the thought he started in chapter 1.</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57308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845DE-D061-704B-B99F-1FDD8AC48E4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34BEA22-DB43-4BFA-D3CD-0296F18DB87D}"/>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695CA49B-991C-FFE8-1356-D033AE43C73E}"/>
              </a:ext>
            </a:extLst>
          </p:cNvPr>
          <p:cNvSpPr txBox="1"/>
          <p:nvPr/>
        </p:nvSpPr>
        <p:spPr>
          <a:xfrm>
            <a:off x="786810" y="228691"/>
            <a:ext cx="11227982" cy="5909310"/>
          </a:xfrm>
          <a:prstGeom prst="rect">
            <a:avLst/>
          </a:prstGeom>
          <a:noFill/>
        </p:spPr>
        <p:txBody>
          <a:bodyPr wrap="square">
            <a:spAutoFit/>
          </a:bodyPr>
          <a:lstStyle/>
          <a:p>
            <a:pPr algn="just"/>
            <a:r>
              <a:rPr lang="en-NG" sz="4200" kern="100" dirty="0">
                <a:latin typeface="Cambria" panose="02040503050406030204" pitchFamily="18" charset="0"/>
                <a:ea typeface="Calibri" panose="020F0502020204030204" pitchFamily="34" charset="0"/>
                <a:cs typeface="Arial" panose="020B0604020202020204" pitchFamily="34" charset="0"/>
              </a:rPr>
              <a:t>There is none so blind as the man who thinks he sees. Sometimes there is no one as spiritually dried up and dwarfed as the man who thinks he is strong or has some knowledge or ability that other people do not have. John says, </a:t>
            </a:r>
            <a:r>
              <a:rPr lang="en-NG" sz="4200" i="1" kern="100" dirty="0">
                <a:latin typeface="Cambria" panose="02040503050406030204" pitchFamily="18" charset="0"/>
                <a:ea typeface="Calibri" panose="020F0502020204030204" pitchFamily="34" charset="0"/>
                <a:cs typeface="Arial" panose="020B0604020202020204" pitchFamily="34" charset="0"/>
              </a:rPr>
              <a:t>“In reality, one of the key tests of knowing God, of keeping God’s commandments, of knowing that you know God and Christ, of walking in the light, is the way you treat your brother”</a:t>
            </a:r>
            <a:r>
              <a:rPr lang="en-NG" sz="4200" kern="100" dirty="0">
                <a:latin typeface="Cambria" panose="02040503050406030204" pitchFamily="18" charset="0"/>
                <a:ea typeface="Calibri" panose="020F0502020204030204" pitchFamily="34" charset="0"/>
                <a:cs typeface="Arial" panose="020B0604020202020204" pitchFamily="34" charset="0"/>
              </a:rPr>
              <a:t>. </a:t>
            </a:r>
            <a:endParaRPr lang="en-NG" sz="42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958866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76A09-FF8D-FDA9-D52C-86E68A518AA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8190EDA-C698-6CC7-D8EE-A975402C6F7C}"/>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4992E272-2CCA-38D3-9756-A8571D549E6C}"/>
              </a:ext>
            </a:extLst>
          </p:cNvPr>
          <p:cNvSpPr txBox="1"/>
          <p:nvPr/>
        </p:nvSpPr>
        <p:spPr>
          <a:xfrm>
            <a:off x="808074" y="228691"/>
            <a:ext cx="11206717" cy="5509200"/>
          </a:xfrm>
          <a:prstGeom prst="rect">
            <a:avLst/>
          </a:prstGeom>
          <a:noFill/>
        </p:spPr>
        <p:txBody>
          <a:bodyPr wrap="square">
            <a:spAutoFit/>
          </a:bodyPr>
          <a:lstStyle/>
          <a:p>
            <a:pPr algn="just"/>
            <a:r>
              <a:rPr lang="en-NG" sz="4400" kern="100" dirty="0">
                <a:latin typeface="Cambria" panose="02040503050406030204" pitchFamily="18" charset="0"/>
                <a:ea typeface="Calibri" panose="020F0502020204030204" pitchFamily="34" charset="0"/>
                <a:cs typeface="Arial" panose="020B0604020202020204" pitchFamily="34" charset="0"/>
              </a:rPr>
              <a:t>The way you treat your brother is at the very heart of whether you are walking in the light or walking in the darkness.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John gives an extended discussion about knowing your sins are forgiven. He says, </a:t>
            </a:r>
            <a:r>
              <a:rPr lang="en-NG" sz="4400" i="1" kern="100" dirty="0">
                <a:latin typeface="Cambria" panose="02040503050406030204" pitchFamily="18" charset="0"/>
                <a:ea typeface="Calibri" panose="020F0502020204030204" pitchFamily="34" charset="0"/>
                <a:cs typeface="Arial" panose="020B0604020202020204" pitchFamily="34" charset="0"/>
              </a:rPr>
              <a:t>“</a:t>
            </a:r>
            <a:r>
              <a:rPr lang="en-NG" sz="44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I am writing to you, little children, because your sins are forgiven you for His name’s sake” (2:12)</a:t>
            </a:r>
            <a:r>
              <a:rPr lang="en-NG" sz="4400" kern="100" dirty="0">
                <a:solidFill>
                  <a:srgbClr val="FF0000"/>
                </a:solidFill>
                <a:latin typeface="Cambria" panose="02040503050406030204" pitchFamily="18" charset="0"/>
                <a:ea typeface="Calibri" panose="020F0502020204030204" pitchFamily="34" charset="0"/>
                <a:cs typeface="Arial" panose="020B0604020202020204" pitchFamily="34" charset="0"/>
              </a:rPr>
              <a:t>. </a:t>
            </a:r>
            <a:r>
              <a:rPr lang="en-NG" sz="4400" kern="100" dirty="0">
                <a:latin typeface="Cambria" panose="02040503050406030204" pitchFamily="18" charset="0"/>
                <a:ea typeface="Calibri" panose="020F0502020204030204" pitchFamily="34" charset="0"/>
                <a:cs typeface="Arial" panose="020B0604020202020204" pitchFamily="34" charset="0"/>
              </a:rPr>
              <a:t>He is saying, </a:t>
            </a:r>
            <a:r>
              <a:rPr lang="en-NG" sz="4400" i="1" kern="100" dirty="0">
                <a:latin typeface="Cambria" panose="02040503050406030204" pitchFamily="18" charset="0"/>
                <a:ea typeface="Calibri" panose="020F0502020204030204" pitchFamily="34" charset="0"/>
                <a:cs typeface="Arial" panose="020B0604020202020204" pitchFamily="34" charset="0"/>
              </a:rPr>
              <a:t>“I am not writing to heathens.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34769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85EBB-C923-AFCC-44E7-C7B646634E3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9EE0A9C-DDB7-56F6-91B6-BC697F9C892E}"/>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31D72E63-3048-04EF-3978-50B3AE07B6B5}"/>
              </a:ext>
            </a:extLst>
          </p:cNvPr>
          <p:cNvSpPr txBox="1"/>
          <p:nvPr/>
        </p:nvSpPr>
        <p:spPr>
          <a:xfrm>
            <a:off x="808074" y="228691"/>
            <a:ext cx="11206717" cy="6186309"/>
          </a:xfrm>
          <a:prstGeom prst="rect">
            <a:avLst/>
          </a:prstGeom>
          <a:noFill/>
        </p:spPr>
        <p:txBody>
          <a:bodyPr wrap="square">
            <a:spAutoFit/>
          </a:bodyPr>
          <a:lstStyle/>
          <a:p>
            <a:pPr algn="just"/>
            <a:r>
              <a:rPr lang="en-NG" sz="4400" i="1" kern="100" dirty="0">
                <a:latin typeface="Cambria" panose="02040503050406030204" pitchFamily="18" charset="0"/>
                <a:ea typeface="Calibri" panose="020F0502020204030204" pitchFamily="34" charset="0"/>
                <a:cs typeface="Arial" panose="020B0604020202020204" pitchFamily="34" charset="0"/>
              </a:rPr>
              <a:t>I am not writing to people who do not know what Christianity all is about. I am writing to Christians, people who have been forgiven of their sins”.</a:t>
            </a:r>
            <a:r>
              <a:rPr lang="en-NG" sz="4400" kern="100" dirty="0">
                <a:latin typeface="Cambria" panose="02040503050406030204" pitchFamily="18" charset="0"/>
                <a:ea typeface="Calibri" panose="020F0502020204030204" pitchFamily="34" charset="0"/>
                <a:cs typeface="Arial" panose="020B0604020202020204" pitchFamily="34" charset="0"/>
              </a:rPr>
              <a:t> Because you have been richly blessed by the forgiveness of your sins, your behaviour should show it. He says, </a:t>
            </a:r>
            <a:r>
              <a:rPr lang="en-NG" sz="4400" i="1" kern="100" dirty="0">
                <a:solidFill>
                  <a:srgbClr val="FF0000"/>
                </a:solidFill>
                <a:latin typeface="Cambria" panose="02040503050406030204" pitchFamily="18" charset="0"/>
                <a:ea typeface="Calibri" panose="020F0502020204030204" pitchFamily="34" charset="0"/>
                <a:cs typeface="Arial" panose="020B0604020202020204" pitchFamily="34" charset="0"/>
              </a:rPr>
              <a:t>“I am writing to you, fathers, because you know Him who has been from the beginning...”</a:t>
            </a:r>
            <a:r>
              <a:rPr lang="en-NG" sz="4400" kern="100" dirty="0">
                <a:solidFill>
                  <a:srgbClr val="FF0000"/>
                </a:solidFill>
                <a:latin typeface="Cambria" panose="02040503050406030204" pitchFamily="18" charset="0"/>
                <a:ea typeface="Calibri" panose="020F0502020204030204" pitchFamily="34" charset="0"/>
                <a:cs typeface="Arial" panose="020B0604020202020204" pitchFamily="34" charset="0"/>
              </a:rPr>
              <a:t> (2:12). </a:t>
            </a:r>
            <a:r>
              <a:rPr lang="en-NG" sz="4400" kern="100" dirty="0">
                <a:latin typeface="Cambria" panose="02040503050406030204" pitchFamily="18" charset="0"/>
                <a:ea typeface="Calibri" panose="020F0502020204030204" pitchFamily="34" charset="0"/>
                <a:cs typeface="Arial" panose="020B0604020202020204" pitchFamily="34" charset="0"/>
              </a:rPr>
              <a:t>John has already mentioned this truth. </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5978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06BC9-178E-7AAE-69F1-D633F12D19A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060E1D65-1447-064F-2E6C-5835B65FF3B2}"/>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01180B99-C6DE-D505-D153-BE3966D35E50}"/>
              </a:ext>
            </a:extLst>
          </p:cNvPr>
          <p:cNvSpPr txBox="1"/>
          <p:nvPr/>
        </p:nvSpPr>
        <p:spPr>
          <a:xfrm>
            <a:off x="808074" y="228691"/>
            <a:ext cx="11206717" cy="6186309"/>
          </a:xfrm>
          <a:prstGeom prst="rect">
            <a:avLst/>
          </a:prstGeom>
          <a:noFill/>
        </p:spPr>
        <p:txBody>
          <a:bodyPr wrap="square">
            <a:spAutoFit/>
          </a:bodyPr>
          <a:lstStyle/>
          <a:p>
            <a:pPr algn="just"/>
            <a:r>
              <a:rPr lang="en-NG" sz="4400" kern="100" dirty="0">
                <a:latin typeface="Cambria" panose="02040503050406030204" pitchFamily="18" charset="0"/>
                <a:ea typeface="Calibri" panose="020F0502020204030204" pitchFamily="34" charset="0"/>
                <a:cs typeface="Arial" panose="020B0604020202020204" pitchFamily="34" charset="0"/>
              </a:rPr>
              <a:t>He said, </a:t>
            </a:r>
            <a:r>
              <a:rPr lang="en-NG" sz="4400" i="1" kern="100" dirty="0">
                <a:latin typeface="Cambria" panose="02040503050406030204" pitchFamily="18" charset="0"/>
                <a:ea typeface="Calibri" panose="020F0502020204030204" pitchFamily="34" charset="0"/>
                <a:cs typeface="Arial" panose="020B0604020202020204" pitchFamily="34" charset="0"/>
              </a:rPr>
              <a:t>“We saw Him. We heard Him. He is the Word of life. You have known Him. You may not have been present with us when we saw Him and listened to Him deliver the Sermon on the Mount and His wonderful parables by the Sea of Galilee. You may not have been physically with us on that occasion, but you have known Him. You have known the One who was from the beginning</a:t>
            </a:r>
            <a:r>
              <a:rPr lang="en-NG" sz="4400" kern="100" dirty="0">
                <a:latin typeface="Cambria" panose="02040503050406030204" pitchFamily="18" charset="0"/>
                <a:ea typeface="Calibri" panose="020F0502020204030204" pitchFamily="34" charset="0"/>
                <a:cs typeface="Arial" panose="020B0604020202020204" pitchFamily="34" charset="0"/>
              </a:rPr>
              <a:t>”.</a:t>
            </a:r>
            <a:endParaRPr lang="en-NG" sz="44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0371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A24046-2442-6724-3BFB-93E0BB59F36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2F457B9D-0E64-63E5-34CB-83439955002D}"/>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5" name="TextBox 4">
            <a:extLst>
              <a:ext uri="{FF2B5EF4-FFF2-40B4-BE49-F238E27FC236}">
                <a16:creationId xmlns:a16="http://schemas.microsoft.com/office/drawing/2014/main" id="{3A3C763B-9528-D7C4-2A9D-13ED15EED0AC}"/>
              </a:ext>
            </a:extLst>
          </p:cNvPr>
          <p:cNvSpPr txBox="1"/>
          <p:nvPr/>
        </p:nvSpPr>
        <p:spPr>
          <a:xfrm>
            <a:off x="808074" y="228691"/>
            <a:ext cx="11206717" cy="6709529"/>
          </a:xfrm>
          <a:prstGeom prst="rect">
            <a:avLst/>
          </a:prstGeom>
          <a:noFill/>
        </p:spPr>
        <p:txBody>
          <a:bodyPr wrap="square">
            <a:spAutoFit/>
          </a:bodyPr>
          <a:lstStyle/>
          <a:p>
            <a:pPr algn="just"/>
            <a:r>
              <a:rPr lang="en-NG" sz="4300" kern="100" dirty="0">
                <a:latin typeface="Cambria" panose="02040503050406030204" pitchFamily="18" charset="0"/>
                <a:ea typeface="Calibri" panose="020F0502020204030204" pitchFamily="34" charset="0"/>
                <a:cs typeface="Arial" panose="020B0604020202020204" pitchFamily="34" charset="0"/>
              </a:rPr>
              <a:t>He says, </a:t>
            </a:r>
            <a:r>
              <a:rPr lang="en-NG" sz="4300" i="1" kern="100" dirty="0">
                <a:latin typeface="Cambria" panose="02040503050406030204" pitchFamily="18" charset="0"/>
                <a:ea typeface="Calibri" panose="020F0502020204030204" pitchFamily="34" charset="0"/>
                <a:cs typeface="Arial" panose="020B0604020202020204" pitchFamily="34" charset="0"/>
              </a:rPr>
              <a:t>“...I am writing to you, young men, because you have overcome the evil one. I have written to you, children, because you know the Father”</a:t>
            </a:r>
            <a:r>
              <a:rPr lang="en-NG" sz="4300" kern="100" dirty="0">
                <a:latin typeface="Cambria" panose="02040503050406030204" pitchFamily="18" charset="0"/>
                <a:ea typeface="Calibri" panose="020F0502020204030204" pitchFamily="34" charset="0"/>
                <a:cs typeface="Arial" panose="020B0604020202020204" pitchFamily="34" charset="0"/>
              </a:rPr>
              <a:t> (2:13). He says, </a:t>
            </a:r>
            <a:r>
              <a:rPr lang="en-NG" sz="4300" i="1" kern="100" dirty="0">
                <a:latin typeface="Cambria" panose="02040503050406030204" pitchFamily="18" charset="0"/>
                <a:ea typeface="Calibri" panose="020F0502020204030204" pitchFamily="34" charset="0"/>
                <a:cs typeface="Arial" panose="020B0604020202020204" pitchFamily="34" charset="0"/>
              </a:rPr>
              <a:t>“I am writing to people who have faced sin. You have faced the devil and overcome him”.</a:t>
            </a:r>
            <a:r>
              <a:rPr lang="en-NG" sz="4300" kern="100" dirty="0">
                <a:latin typeface="Cambria" panose="02040503050406030204" pitchFamily="18" charset="0"/>
                <a:ea typeface="Calibri" panose="020F0502020204030204" pitchFamily="34" charset="0"/>
                <a:cs typeface="Arial" panose="020B0604020202020204" pitchFamily="34" charset="0"/>
              </a:rPr>
              <a:t> He is not writing to heathens; he is writing to Christians. John says, I have written to you, fathers, because you know Him who has been from the beginning. </a:t>
            </a:r>
            <a:endParaRPr lang="en-NG" sz="4300" kern="100" dirty="0">
              <a:latin typeface="Calibri" panose="020F0502020204030204" pitchFamily="34" charset="0"/>
              <a:ea typeface="Calibri" panose="020F0502020204030204" pitchFamily="34" charset="0"/>
              <a:cs typeface="Arial" panose="020B0604020202020204" pitchFamily="34" charset="0"/>
            </a:endParaRPr>
          </a:p>
          <a:p>
            <a:pPr algn="just"/>
            <a:endParaRPr lang="en-NG" sz="4300" kern="100" dirty="0">
              <a:effectLst/>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01456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A8A85-A9F1-FC20-94B8-67FB63179CF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1FCF35F-F790-3D72-7817-B34360B0214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2C034E52-E753-114D-CAEA-5D3C4BAB2BEE}"/>
              </a:ext>
            </a:extLst>
          </p:cNvPr>
          <p:cNvSpPr txBox="1"/>
          <p:nvPr/>
        </p:nvSpPr>
        <p:spPr>
          <a:xfrm>
            <a:off x="880730" y="167105"/>
            <a:ext cx="11111023" cy="6186309"/>
          </a:xfrm>
          <a:prstGeom prst="rect">
            <a:avLst/>
          </a:prstGeom>
          <a:noFill/>
        </p:spPr>
        <p:txBody>
          <a:bodyPr wrap="square">
            <a:spAutoFit/>
          </a:bodyPr>
          <a:lstStyle/>
          <a:p>
            <a:pPr algn="just"/>
            <a:r>
              <a:rPr lang="en-NG" sz="4400" kern="100" dirty="0">
                <a:effectLst/>
                <a:latin typeface="Cambria" panose="02040503050406030204" pitchFamily="18" charset="0"/>
                <a:ea typeface="Calibri" panose="020F0502020204030204" pitchFamily="34" charset="0"/>
                <a:cs typeface="Arial" panose="020B0604020202020204" pitchFamily="34" charset="0"/>
              </a:rPr>
              <a:t>One of the marvellous beauties of Christianity is that the stronger you become, the more you overcome. It is tragic to see people who at one time were strong and faithful Christians, who were active in teaching Bible classes and doing personal work, and who were encouraging others in the work of Jesus Christ, but who have now retired. They have not </a:t>
            </a:r>
            <a:r>
              <a:rPr lang="en-NG" sz="4400" i="1" kern="100" dirty="0">
                <a:effectLst/>
                <a:latin typeface="Cambria" panose="02040503050406030204" pitchFamily="18" charset="0"/>
                <a:ea typeface="Calibri" panose="020F0502020204030204" pitchFamily="34" charset="0"/>
                <a:cs typeface="Arial" panose="020B0604020202020204" pitchFamily="34" charset="0"/>
              </a:rPr>
              <a:t>‘quit Jesus’.</a:t>
            </a:r>
            <a:r>
              <a:rPr lang="en-NG" sz="4400" kern="100" dirty="0">
                <a:effectLst/>
                <a:latin typeface="Cambria" panose="02040503050406030204" pitchFamily="18" charset="0"/>
                <a:ea typeface="Calibri" panose="020F0502020204030204" pitchFamily="34" charset="0"/>
                <a:cs typeface="Arial" panose="020B0604020202020204" pitchFamily="34" charset="0"/>
              </a:rPr>
              <a:t> </a:t>
            </a:r>
            <a:endParaRPr lang="en-NG" sz="4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9868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F4FC9-2928-41C5-5534-BDC4CA1709F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98473822-0F8B-0943-DA53-69340C5F7404}"/>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BC13D4F2-878F-806D-73E1-3D3CFE87348F}"/>
              </a:ext>
            </a:extLst>
          </p:cNvPr>
          <p:cNvSpPr txBox="1"/>
          <p:nvPr/>
        </p:nvSpPr>
        <p:spPr>
          <a:xfrm>
            <a:off x="880730" y="167105"/>
            <a:ext cx="11111023" cy="5509200"/>
          </a:xfrm>
          <a:prstGeom prst="rect">
            <a:avLst/>
          </a:prstGeom>
          <a:noFill/>
        </p:spPr>
        <p:txBody>
          <a:bodyPr wrap="square">
            <a:spAutoFit/>
          </a:bodyPr>
          <a:lstStyle/>
          <a:p>
            <a:pPr algn="just"/>
            <a:r>
              <a:rPr lang="en-NG" sz="4400" kern="100" dirty="0">
                <a:effectLst/>
                <a:latin typeface="Cambria" panose="02040503050406030204" pitchFamily="18" charset="0"/>
                <a:ea typeface="Calibri" panose="020F0502020204030204" pitchFamily="34" charset="0"/>
                <a:cs typeface="Arial" panose="020B0604020202020204" pitchFamily="34" charset="0"/>
              </a:rPr>
              <a:t>They have not </a:t>
            </a:r>
            <a:r>
              <a:rPr lang="en-NG" sz="4400" i="1" kern="100" dirty="0">
                <a:effectLst/>
                <a:latin typeface="Cambria" panose="02040503050406030204" pitchFamily="18" charset="0"/>
                <a:ea typeface="Calibri" panose="020F0502020204030204" pitchFamily="34" charset="0"/>
                <a:cs typeface="Arial" panose="020B0604020202020204" pitchFamily="34" charset="0"/>
              </a:rPr>
              <a:t>‘denied the faith’</a:t>
            </a:r>
            <a:r>
              <a:rPr lang="en-NG" sz="4400" kern="100" dirty="0">
                <a:effectLst/>
                <a:latin typeface="Cambria" panose="02040503050406030204" pitchFamily="18" charset="0"/>
                <a:ea typeface="Calibri" panose="020F0502020204030204" pitchFamily="34" charset="0"/>
                <a:cs typeface="Arial" panose="020B0604020202020204" pitchFamily="34" charset="0"/>
              </a:rPr>
              <a:t>. They still attend the services of the church, but they have retired. They are no longer active in winning souls for Christ. We even see people, as they grow older in the faith, become bitter. Suspicious of the younger generation, they believe the church is going into apostasy. They sit and talk about how it used to be. </a:t>
            </a:r>
            <a:endParaRPr lang="en-NG" sz="4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3507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613E3B-05F6-4622-AE6B-047506C81E07}"/>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2BC97E5-0349-A7D5-83BA-8D869BD772B6}"/>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E0CF7455-58FA-A35D-9701-4800656C9FA9}"/>
              </a:ext>
            </a:extLst>
          </p:cNvPr>
          <p:cNvSpPr txBox="1"/>
          <p:nvPr/>
        </p:nvSpPr>
        <p:spPr>
          <a:xfrm>
            <a:off x="880730" y="167105"/>
            <a:ext cx="11111023" cy="4154984"/>
          </a:xfrm>
          <a:prstGeom prst="rect">
            <a:avLst/>
          </a:prstGeom>
          <a:noFill/>
        </p:spPr>
        <p:txBody>
          <a:bodyPr wrap="square">
            <a:spAutoFit/>
          </a:bodyPr>
          <a:lstStyle/>
          <a:p>
            <a:pPr algn="just"/>
            <a:r>
              <a:rPr lang="en-NG" sz="4400" kern="100" dirty="0">
                <a:effectLst/>
                <a:latin typeface="Cambria" panose="02040503050406030204" pitchFamily="18" charset="0"/>
                <a:ea typeface="Calibri" panose="020F0502020204030204" pitchFamily="34" charset="0"/>
                <a:cs typeface="Arial" panose="020B0604020202020204" pitchFamily="34" charset="0"/>
              </a:rPr>
              <a:t>Those are the kind of people to whom John writes. He says, </a:t>
            </a:r>
            <a:r>
              <a:rPr lang="en-GB" sz="4400" kern="100" dirty="0">
                <a:effectLst/>
                <a:latin typeface="Cambria" panose="02040503050406030204" pitchFamily="18" charset="0"/>
                <a:ea typeface="Calibri" panose="020F0502020204030204" pitchFamily="34" charset="0"/>
                <a:cs typeface="Arial" panose="020B0604020202020204" pitchFamily="34" charset="0"/>
              </a:rPr>
              <a:t>I </a:t>
            </a:r>
            <a:r>
              <a:rPr lang="en-NG" sz="4400" kern="100" dirty="0">
                <a:effectLst/>
                <a:latin typeface="Cambria" panose="02040503050406030204" pitchFamily="18" charset="0"/>
                <a:ea typeface="Calibri" panose="020F0502020204030204" pitchFamily="34" charset="0"/>
                <a:cs typeface="Arial" panose="020B0604020202020204" pitchFamily="34" charset="0"/>
              </a:rPr>
              <a:t>am writing to you in order that you may know that if you are going to keep knowing God, if you are going to keep abiding in Christ, you have to keep on walking. There is no place to stop. </a:t>
            </a:r>
            <a:endParaRPr lang="en-NG" sz="4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73335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B2D37-BCAE-3C3C-B305-B1732AA1041F}"/>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40FCFA3-ACBE-694F-E8E4-4DA6DA04BEAE}"/>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0336B4A4-911D-12FB-8218-B0588563F934}"/>
              </a:ext>
            </a:extLst>
          </p:cNvPr>
          <p:cNvSpPr txBox="1"/>
          <p:nvPr/>
        </p:nvSpPr>
        <p:spPr>
          <a:xfrm>
            <a:off x="880730" y="167105"/>
            <a:ext cx="11111023" cy="6186309"/>
          </a:xfrm>
          <a:prstGeom prst="rect">
            <a:avLst/>
          </a:prstGeom>
          <a:noFill/>
        </p:spPr>
        <p:txBody>
          <a:bodyPr wrap="square">
            <a:spAutoFit/>
          </a:bodyPr>
          <a:lstStyle/>
          <a:p>
            <a:pPr algn="just"/>
            <a:r>
              <a:rPr lang="en-NG" sz="4400" b="1" kern="100" dirty="0">
                <a:latin typeface="Cambria" panose="02040503050406030204" pitchFamily="18" charset="0"/>
                <a:ea typeface="Calibri" panose="020F0502020204030204" pitchFamily="34" charset="0"/>
                <a:cs typeface="Arial" panose="020B0604020202020204" pitchFamily="34" charset="0"/>
              </a:rPr>
              <a:t>CONCLUSION</a:t>
            </a:r>
            <a:r>
              <a:rPr lang="en-NG" sz="4400"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Do you know God? If I were to ask for a show of hands in response to the question. How many of you believe in God?. I suspect every person would raise his hand. Some might have doubts at times. Some might have struggles, but, basically, we are people who believe. John is not saying, </a:t>
            </a:r>
            <a:r>
              <a:rPr lang="en-NG" sz="4400" i="1" kern="100" dirty="0">
                <a:latin typeface="Cambria" panose="02040503050406030204" pitchFamily="18" charset="0"/>
                <a:ea typeface="Calibri" panose="020F0502020204030204" pitchFamily="34" charset="0"/>
                <a:cs typeface="Arial" panose="020B0604020202020204" pitchFamily="34" charset="0"/>
              </a:rPr>
              <a:t>“Do you know about God? Do you believe there is a God? </a:t>
            </a:r>
            <a:endParaRPr lang="en-NG" sz="4000" kern="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13218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08ABE-9118-0FE3-9D10-EF9F42A006B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0B65BB5-6DA3-BD71-CB82-A19052911FAA}"/>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DAFD4507-51F7-2E9F-B621-B717E84F6144}"/>
              </a:ext>
            </a:extLst>
          </p:cNvPr>
          <p:cNvSpPr txBox="1"/>
          <p:nvPr/>
        </p:nvSpPr>
        <p:spPr>
          <a:xfrm>
            <a:off x="880730" y="167105"/>
            <a:ext cx="11111023" cy="5509200"/>
          </a:xfrm>
          <a:prstGeom prst="rect">
            <a:avLst/>
          </a:prstGeom>
          <a:noFill/>
        </p:spPr>
        <p:txBody>
          <a:bodyPr wrap="square">
            <a:spAutoFit/>
          </a:bodyPr>
          <a:lstStyle/>
          <a:p>
            <a:pPr algn="just"/>
            <a:r>
              <a:rPr lang="en-NG" sz="4400" kern="100" dirty="0">
                <a:latin typeface="Cambria" panose="02040503050406030204" pitchFamily="18" charset="0"/>
                <a:ea typeface="Calibri" panose="020F0502020204030204" pitchFamily="34" charset="0"/>
                <a:cs typeface="Arial" panose="020B0604020202020204" pitchFamily="34" charset="0"/>
              </a:rPr>
              <a:t>He is saying, </a:t>
            </a:r>
            <a:r>
              <a:rPr lang="en-NG" sz="4400" i="1" kern="100" dirty="0">
                <a:latin typeface="Cambria" panose="02040503050406030204" pitchFamily="18" charset="0"/>
                <a:ea typeface="Calibri" panose="020F0502020204030204" pitchFamily="34" charset="0"/>
                <a:cs typeface="Arial" panose="020B0604020202020204" pitchFamily="34" charset="0"/>
              </a:rPr>
              <a:t>“This is the way you know that you know God”</a:t>
            </a:r>
            <a:r>
              <a:rPr lang="en-NG" sz="4400" kern="100" dirty="0">
                <a:latin typeface="Cambria" panose="02040503050406030204" pitchFamily="18" charset="0"/>
                <a:ea typeface="Calibri" panose="020F0502020204030204" pitchFamily="34" charset="0"/>
                <a:cs typeface="Arial" panose="020B0604020202020204" pitchFamily="34" charset="0"/>
              </a:rPr>
              <a:t>.  </a:t>
            </a:r>
            <a:endParaRPr lang="en-NG" sz="4000" kern="100" dirty="0">
              <a:latin typeface="Calibri" panose="020F0502020204030204" pitchFamily="34" charset="0"/>
              <a:ea typeface="Calibri" panose="020F0502020204030204" pitchFamily="34" charset="0"/>
              <a:cs typeface="Arial" panose="020B0604020202020204" pitchFamily="34" charset="0"/>
            </a:endParaRPr>
          </a:p>
          <a:p>
            <a:pPr algn="just"/>
            <a:r>
              <a:rPr lang="en-NG" sz="4400" kern="100" dirty="0">
                <a:latin typeface="Cambria" panose="02040503050406030204" pitchFamily="18" charset="0"/>
                <a:ea typeface="Calibri" panose="020F0502020204030204" pitchFamily="34" charset="0"/>
                <a:cs typeface="Arial" panose="020B0604020202020204" pitchFamily="34" charset="0"/>
              </a:rPr>
              <a:t>Do you have doubts about your salvation? All the counselling, prayer, and Bible study in the world will not assure you that you know God if you are unwilling to obey the truths you already know. Are you doing what God wants you to do?</a:t>
            </a:r>
            <a:endParaRPr lang="en-NG" sz="4000" kern="1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8774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C4CA9-0272-C969-13E5-BFF6961F734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FB4DADE-05C2-4BE8-C94C-1962AC1F4BF7}"/>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6" name="TextBox 5">
            <a:extLst>
              <a:ext uri="{FF2B5EF4-FFF2-40B4-BE49-F238E27FC236}">
                <a16:creationId xmlns:a16="http://schemas.microsoft.com/office/drawing/2014/main" id="{25F2C09D-33FB-5AEC-E0F5-97065006C500}"/>
              </a:ext>
            </a:extLst>
          </p:cNvPr>
          <p:cNvSpPr txBox="1"/>
          <p:nvPr/>
        </p:nvSpPr>
        <p:spPr>
          <a:xfrm>
            <a:off x="808074" y="206045"/>
            <a:ext cx="11141149" cy="6186309"/>
          </a:xfrm>
          <a:prstGeom prst="rect">
            <a:avLst/>
          </a:prstGeom>
          <a:noFill/>
        </p:spPr>
        <p:txBody>
          <a:bodyPr wrap="square">
            <a:spAutoFit/>
          </a:bodyPr>
          <a:lstStyle/>
          <a:p>
            <a:pPr algn="just"/>
            <a:r>
              <a:rPr lang="en-NG" sz="44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“My little children, I am writing these things to you that you may not sin. And if anyone sins, we have an Advocate with the Father, Jesus Christ the righteous; and He Himself is the propitiation for our sins; and not for ours only, but also for those of the world” (</a:t>
            </a:r>
            <a:r>
              <a:rPr lang="en-NG" sz="44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1 John 2:1, 2</a:t>
            </a:r>
            <a:r>
              <a:rPr lang="en-NG" sz="44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a:t>
            </a:r>
            <a:endParaRPr lang="en-NG" sz="44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endParaRPr>
          </a:p>
          <a:p>
            <a:pPr algn="just"/>
            <a:r>
              <a:rPr lang="en-NG" sz="4400" kern="100" dirty="0">
                <a:effectLst/>
                <a:latin typeface="Cambria" panose="02040503050406030204" pitchFamily="18" charset="0"/>
                <a:ea typeface="Cambria" panose="02040503050406030204" pitchFamily="18" charset="0"/>
                <a:cs typeface="Arial" panose="020B0604020202020204" pitchFamily="34" charset="0"/>
              </a:rPr>
              <a:t>Even Christians suffer the frustration of failure. We do not sin on purpose. Sin is not the habitual pattern of our lives. </a:t>
            </a:r>
          </a:p>
        </p:txBody>
      </p:sp>
    </p:spTree>
    <p:extLst>
      <p:ext uri="{BB962C8B-B14F-4D97-AF65-F5344CB8AC3E}">
        <p14:creationId xmlns:p14="http://schemas.microsoft.com/office/powerpoint/2010/main" val="1614272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E7068-4EAF-2656-DD6D-756B2E1FF9F8}"/>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4468AD5F-DCBC-9146-6DE2-91B93580D903}"/>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EE7C1733-666E-AE88-A798-4835E9DCF5F0}"/>
              </a:ext>
            </a:extLst>
          </p:cNvPr>
          <p:cNvSpPr txBox="1"/>
          <p:nvPr/>
        </p:nvSpPr>
        <p:spPr>
          <a:xfrm>
            <a:off x="880730" y="167105"/>
            <a:ext cx="11111023" cy="6463308"/>
          </a:xfrm>
          <a:prstGeom prst="rect">
            <a:avLst/>
          </a:prstGeom>
          <a:noFill/>
        </p:spPr>
        <p:txBody>
          <a:bodyPr wrap="square">
            <a:spAutoFit/>
          </a:bodyPr>
          <a:lstStyle/>
          <a:p>
            <a:pPr algn="ctr"/>
            <a:r>
              <a:rPr lang="en-GB" sz="13800" b="1" kern="100" dirty="0">
                <a:solidFill>
                  <a:srgbClr val="FF0000"/>
                </a:solidFill>
                <a:latin typeface="Cambria" panose="02040503050406030204" pitchFamily="18" charset="0"/>
                <a:ea typeface="Calibri" panose="020F0502020204030204" pitchFamily="34" charset="0"/>
                <a:cs typeface="Arial" panose="020B0604020202020204" pitchFamily="34" charset="0"/>
              </a:rPr>
              <a:t>QUESTIONS AND ANSWERS</a:t>
            </a:r>
            <a:endParaRPr lang="en-NG" sz="11500" b="1" kern="100" dirty="0">
              <a:solidFill>
                <a:srgbClr val="FF0000"/>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36338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7842D-0EE8-0D7A-9A4D-CF7B378B270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124387BA-5B2A-EA55-9E0B-4CF40C6070B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6" name="TextBox 5">
            <a:extLst>
              <a:ext uri="{FF2B5EF4-FFF2-40B4-BE49-F238E27FC236}">
                <a16:creationId xmlns:a16="http://schemas.microsoft.com/office/drawing/2014/main" id="{1F052E6E-C04C-5833-5047-44E7B8135037}"/>
              </a:ext>
            </a:extLst>
          </p:cNvPr>
          <p:cNvSpPr txBox="1"/>
          <p:nvPr/>
        </p:nvSpPr>
        <p:spPr>
          <a:xfrm>
            <a:off x="808074" y="206045"/>
            <a:ext cx="11141149" cy="5632311"/>
          </a:xfrm>
          <a:prstGeom prst="rect">
            <a:avLst/>
          </a:prstGeom>
          <a:noFill/>
        </p:spPr>
        <p:txBody>
          <a:bodyPr wrap="square">
            <a:spAutoFit/>
          </a:bodyPr>
          <a:lstStyle/>
          <a:p>
            <a:pPr algn="just"/>
            <a:r>
              <a:rPr lang="en-NG" sz="4000" kern="100" dirty="0">
                <a:effectLst/>
                <a:latin typeface="Cambria" panose="02040503050406030204" pitchFamily="18" charset="0"/>
                <a:ea typeface="Cambria" panose="02040503050406030204" pitchFamily="18" charset="0"/>
                <a:cs typeface="Arial" panose="020B0604020202020204" pitchFamily="34" charset="0"/>
              </a:rPr>
              <a:t>But we do sin. As we learn in the classroom of experience, failure is usually followed by disappointment, a loss of self-esteem, fear, and guilt. If failure is not handled properly, it can debilitate us. In fact, it can even prove fatal to us. A necessary part of the Christian life, therefore, is learning to deal with failure God’s way. God’s wonderful plan for our lives equips the Christian to bounce back from the brokenness of sin. </a:t>
            </a:r>
          </a:p>
        </p:txBody>
      </p:sp>
    </p:spTree>
    <p:extLst>
      <p:ext uri="{BB962C8B-B14F-4D97-AF65-F5344CB8AC3E}">
        <p14:creationId xmlns:p14="http://schemas.microsoft.com/office/powerpoint/2010/main" val="562271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E408F-8F5B-D9F0-C013-973208B05FE4}"/>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CDB28B16-8233-7192-15D8-992BEA0E726F}"/>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99784C1E-1303-B0CB-3E7C-4AEBF65797AD}"/>
              </a:ext>
            </a:extLst>
          </p:cNvPr>
          <p:cNvSpPr txBox="1"/>
          <p:nvPr/>
        </p:nvSpPr>
        <p:spPr>
          <a:xfrm>
            <a:off x="891363" y="195689"/>
            <a:ext cx="11089758" cy="5509200"/>
          </a:xfrm>
          <a:prstGeom prst="rect">
            <a:avLst/>
          </a:prstGeom>
          <a:noFill/>
        </p:spPr>
        <p:txBody>
          <a:bodyPr wrap="square">
            <a:spAutoFit/>
          </a:bodyPr>
          <a:lstStyle/>
          <a:p>
            <a:pPr algn="just"/>
            <a:r>
              <a:rPr lang="en-NG" sz="44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First John 2:1, 2</a:t>
            </a:r>
            <a:r>
              <a:rPr lang="en-NG" sz="44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 </a:t>
            </a:r>
            <a:r>
              <a:rPr lang="en-NG" sz="4400" kern="100" dirty="0">
                <a:effectLst/>
                <a:latin typeface="Cambria" panose="02040503050406030204" pitchFamily="18" charset="0"/>
                <a:ea typeface="Cambria" panose="02040503050406030204" pitchFamily="18" charset="0"/>
                <a:cs typeface="Arial" panose="020B0604020202020204" pitchFamily="34" charset="0"/>
              </a:rPr>
              <a:t>urges Christians to face failure with faith. John has already said, </a:t>
            </a:r>
            <a:r>
              <a:rPr lang="en-NG" sz="44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“If we say that we have no sin, we are deceiving ourselves, and the truth is not in us” (</a:t>
            </a:r>
            <a:r>
              <a:rPr lang="en-NG" sz="44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1 John 1:8</a:t>
            </a:r>
            <a:r>
              <a:rPr lang="en-NG" sz="44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a:t>
            </a:r>
            <a:r>
              <a:rPr lang="en-NG" sz="44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 </a:t>
            </a:r>
            <a:r>
              <a:rPr lang="en-NG" sz="4400" kern="100" dirty="0">
                <a:effectLst/>
                <a:latin typeface="Cambria" panose="02040503050406030204" pitchFamily="18" charset="0"/>
                <a:ea typeface="Cambria" panose="02040503050406030204" pitchFamily="18" charset="0"/>
                <a:cs typeface="Arial" panose="020B0604020202020204" pitchFamily="34" charset="0"/>
              </a:rPr>
              <a:t>After conversion, sin is not just possible, it is probable! But what should a Christian do when he sins? When you fail, what should you remember?</a:t>
            </a:r>
          </a:p>
        </p:txBody>
      </p:sp>
    </p:spTree>
    <p:extLst>
      <p:ext uri="{BB962C8B-B14F-4D97-AF65-F5344CB8AC3E}">
        <p14:creationId xmlns:p14="http://schemas.microsoft.com/office/powerpoint/2010/main" val="185090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B3D11-BAC4-CAE6-F2F9-B7CB9F05EEF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A155EA-5A22-E18A-831C-03B9B34E5A8B}"/>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23F446F8-AAE5-E346-FBA6-DF8F6937ED24}"/>
              </a:ext>
            </a:extLst>
          </p:cNvPr>
          <p:cNvSpPr txBox="1"/>
          <p:nvPr/>
        </p:nvSpPr>
        <p:spPr>
          <a:xfrm>
            <a:off x="891363" y="195689"/>
            <a:ext cx="11089758" cy="5909310"/>
          </a:xfrm>
          <a:prstGeom prst="rect">
            <a:avLst/>
          </a:prstGeom>
          <a:noFill/>
        </p:spPr>
        <p:txBody>
          <a:bodyPr wrap="square">
            <a:spAutoFit/>
          </a:bodyPr>
          <a:lstStyle/>
          <a:p>
            <a:pPr algn="just"/>
            <a:r>
              <a:rPr lang="en-NG" sz="4200" b="1" kern="100" dirty="0">
                <a:effectLst/>
                <a:latin typeface="Cambria" panose="02040503050406030204" pitchFamily="18" charset="0"/>
                <a:ea typeface="Cambria" panose="02040503050406030204" pitchFamily="18" charset="0"/>
                <a:cs typeface="Arial" panose="020B0604020202020204" pitchFamily="34" charset="0"/>
              </a:rPr>
              <a:t>REMEMBER WHAT HE DID AT CALVARY (</a:t>
            </a:r>
            <a:r>
              <a:rPr lang="en-NG" sz="42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1 John 2:2</a:t>
            </a:r>
            <a:r>
              <a:rPr lang="en-NG" sz="4200" b="1" kern="100" dirty="0">
                <a:effectLst/>
                <a:latin typeface="Cambria" panose="02040503050406030204" pitchFamily="18" charset="0"/>
                <a:ea typeface="Cambria" panose="02040503050406030204" pitchFamily="18" charset="0"/>
                <a:cs typeface="Arial" panose="020B0604020202020204" pitchFamily="34" charset="0"/>
              </a:rPr>
              <a:t>)</a:t>
            </a:r>
            <a:endParaRPr lang="en-NG" sz="4200" kern="100" dirty="0">
              <a:effectLst/>
              <a:latin typeface="Cambria" panose="02040503050406030204" pitchFamily="18" charset="0"/>
              <a:ea typeface="Cambria" panose="02040503050406030204" pitchFamily="18" charset="0"/>
              <a:cs typeface="Arial" panose="020B0604020202020204" pitchFamily="34" charset="0"/>
            </a:endParaRPr>
          </a:p>
          <a:p>
            <a:pPr algn="just"/>
            <a:r>
              <a:rPr lang="en-NG" sz="4200" kern="100" dirty="0">
                <a:effectLst/>
                <a:latin typeface="Cambria" panose="02040503050406030204" pitchFamily="18" charset="0"/>
                <a:ea typeface="Cambria" panose="02040503050406030204" pitchFamily="18" charset="0"/>
                <a:cs typeface="Arial" panose="020B0604020202020204" pitchFamily="34" charset="0"/>
              </a:rPr>
              <a:t>First, remember that Jesus died on the cross so that our sins could be forgiven. John writes, </a:t>
            </a:r>
            <a:r>
              <a:rPr lang="en-NG" sz="42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“And He Himself is the propitiation for our sins; and not for ours only, but also for those of the whole world” (</a:t>
            </a:r>
            <a:r>
              <a:rPr lang="en-NG" sz="4200" b="1"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1 John 2:2</a:t>
            </a:r>
            <a:r>
              <a:rPr lang="en-NG" sz="42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a:t>
            </a:r>
            <a:r>
              <a:rPr lang="en-NG" sz="4200" i="1" kern="100" dirty="0">
                <a:effectLst/>
                <a:latin typeface="Cambria" panose="02040503050406030204" pitchFamily="18" charset="0"/>
                <a:ea typeface="Cambria" panose="02040503050406030204" pitchFamily="18" charset="0"/>
                <a:cs typeface="Arial" panose="020B0604020202020204" pitchFamily="34" charset="0"/>
              </a:rPr>
              <a:t> </a:t>
            </a:r>
            <a:r>
              <a:rPr lang="en-NG" sz="4200" kern="100" dirty="0">
                <a:effectLst/>
                <a:latin typeface="Cambria" panose="02040503050406030204" pitchFamily="18" charset="0"/>
                <a:ea typeface="Cambria" panose="02040503050406030204" pitchFamily="18" charset="0"/>
                <a:cs typeface="Arial" panose="020B0604020202020204" pitchFamily="34" charset="0"/>
              </a:rPr>
              <a:t>John uses a difficult Greek word which is translated </a:t>
            </a:r>
            <a:r>
              <a:rPr lang="en-NG" sz="42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a:t>
            </a:r>
            <a:r>
              <a:rPr lang="en-NG" sz="4200" i="1"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propitiation</a:t>
            </a:r>
            <a:r>
              <a:rPr lang="en-NG" sz="4200" kern="100" dirty="0">
                <a:solidFill>
                  <a:srgbClr val="FF0000"/>
                </a:solidFill>
                <a:effectLst/>
                <a:latin typeface="Cambria" panose="02040503050406030204" pitchFamily="18" charset="0"/>
                <a:ea typeface="Cambria" panose="02040503050406030204" pitchFamily="18" charset="0"/>
                <a:cs typeface="Arial" panose="020B0604020202020204" pitchFamily="34" charset="0"/>
              </a:rPr>
              <a:t>” </a:t>
            </a:r>
            <a:r>
              <a:rPr lang="en-NG" sz="4200" kern="100" dirty="0">
                <a:effectLst/>
                <a:latin typeface="Cambria" panose="02040503050406030204" pitchFamily="18" charset="0"/>
                <a:ea typeface="Cambria" panose="02040503050406030204" pitchFamily="18" charset="0"/>
                <a:cs typeface="Arial" panose="020B0604020202020204" pitchFamily="34" charset="0"/>
              </a:rPr>
              <a:t>by the NASV and “</a:t>
            </a:r>
            <a:r>
              <a:rPr lang="en-NG" sz="4200" i="1" kern="100" dirty="0">
                <a:effectLst/>
                <a:latin typeface="Cambria" panose="02040503050406030204" pitchFamily="18" charset="0"/>
                <a:ea typeface="Cambria" panose="02040503050406030204" pitchFamily="18" charset="0"/>
                <a:cs typeface="Arial" panose="020B0604020202020204" pitchFamily="34" charset="0"/>
              </a:rPr>
              <a:t>expiation</a:t>
            </a:r>
            <a:r>
              <a:rPr lang="en-NG" sz="4200" kern="100" dirty="0">
                <a:effectLst/>
                <a:latin typeface="Cambria" panose="02040503050406030204" pitchFamily="18" charset="0"/>
                <a:ea typeface="Cambria" panose="02040503050406030204" pitchFamily="18" charset="0"/>
                <a:cs typeface="Arial" panose="020B0604020202020204" pitchFamily="34" charset="0"/>
              </a:rPr>
              <a:t>” in the RSV. </a:t>
            </a:r>
          </a:p>
        </p:txBody>
      </p:sp>
    </p:spTree>
    <p:extLst>
      <p:ext uri="{BB962C8B-B14F-4D97-AF65-F5344CB8AC3E}">
        <p14:creationId xmlns:p14="http://schemas.microsoft.com/office/powerpoint/2010/main" val="1521422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6B1ED-8915-3FAA-51DF-E2EBBDD55E9A}"/>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D104840-A1E4-BB2C-F465-4DD9D9161552}"/>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B819A362-7D38-FF0A-7076-D7624B662FC8}"/>
              </a:ext>
            </a:extLst>
          </p:cNvPr>
          <p:cNvSpPr txBox="1"/>
          <p:nvPr/>
        </p:nvSpPr>
        <p:spPr>
          <a:xfrm>
            <a:off x="891363" y="195689"/>
            <a:ext cx="11089758" cy="5509200"/>
          </a:xfrm>
          <a:prstGeom prst="rect">
            <a:avLst/>
          </a:prstGeom>
          <a:noFill/>
        </p:spPr>
        <p:txBody>
          <a:bodyPr wrap="square">
            <a:spAutoFit/>
          </a:bodyPr>
          <a:lstStyle/>
          <a:p>
            <a:pPr algn="just"/>
            <a:r>
              <a:rPr lang="en-NG" sz="4400" kern="100" dirty="0">
                <a:effectLst/>
                <a:latin typeface="Cambria" panose="02040503050406030204" pitchFamily="18" charset="0"/>
                <a:ea typeface="Cambria" panose="02040503050406030204" pitchFamily="18" charset="0"/>
                <a:cs typeface="Arial" panose="020B0604020202020204" pitchFamily="34" charset="0"/>
              </a:rPr>
              <a:t>This word declares that Jesus took our place by bearing the penalty of our sins at Calvary. His death is both permanent and universal in purpose. His death was </a:t>
            </a:r>
            <a:r>
              <a:rPr lang="en-NG" sz="4400" i="1" kern="100" dirty="0">
                <a:effectLst/>
                <a:latin typeface="Cambria" panose="02040503050406030204" pitchFamily="18" charset="0"/>
                <a:ea typeface="Cambria" panose="02040503050406030204" pitchFamily="18" charset="0"/>
                <a:cs typeface="Arial" panose="020B0604020202020204" pitchFamily="34" charset="0"/>
              </a:rPr>
              <a:t>“once for all time” </a:t>
            </a:r>
            <a:r>
              <a:rPr lang="en-NG" sz="4400" kern="100" dirty="0">
                <a:effectLst/>
                <a:latin typeface="Cambria" panose="02040503050406030204" pitchFamily="18" charset="0"/>
                <a:ea typeface="Cambria" panose="02040503050406030204" pitchFamily="18" charset="0"/>
                <a:cs typeface="Arial" panose="020B0604020202020204" pitchFamily="34" charset="0"/>
              </a:rPr>
              <a:t>and for all who would live in this world. It is comprehensive and complete in its efficacy, personal in impact, and universal in potential and scope.</a:t>
            </a:r>
          </a:p>
        </p:txBody>
      </p:sp>
    </p:spTree>
    <p:extLst>
      <p:ext uri="{BB962C8B-B14F-4D97-AF65-F5344CB8AC3E}">
        <p14:creationId xmlns:p14="http://schemas.microsoft.com/office/powerpoint/2010/main" val="179161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CF959-A6DB-7672-A671-8782237C5370}"/>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B1850AB-6AF6-951D-22E8-91B3A3AB0EDC}"/>
              </a:ext>
            </a:extLst>
          </p:cNvPr>
          <p:cNvSpPr>
            <a:spLocks noGrp="1"/>
          </p:cNvSpPr>
          <p:nvPr>
            <p:ph type="ftr" sz="quarter" idx="11"/>
          </p:nvPr>
        </p:nvSpPr>
        <p:spPr>
          <a:xfrm>
            <a:off x="680484" y="6241312"/>
            <a:ext cx="11511516" cy="616688"/>
          </a:xfrm>
        </p:spPr>
        <p:style>
          <a:lnRef idx="0">
            <a:scrgbClr r="0" g="0" b="0"/>
          </a:lnRef>
          <a:fillRef idx="1001">
            <a:schemeClr val="dk1"/>
          </a:fillRef>
          <a:effectRef idx="0">
            <a:scrgbClr r="0" g="0" b="0"/>
          </a:effectRef>
          <a:fontRef idx="major"/>
        </p:style>
        <p:txBody>
          <a:bodyPr/>
          <a:lstStyle/>
          <a:p>
            <a:pPr algn="ctr"/>
            <a:r>
              <a:rPr lang="en-GB" sz="6000" dirty="0">
                <a:solidFill>
                  <a:schemeClr val="bg1"/>
                </a:solidFill>
                <a:latin typeface="Colonna MT" panose="04020805060202030203" pitchFamily="82" charset="0"/>
              </a:rPr>
              <a:t>OBEDIENCE TO GOD'S COMMAND</a:t>
            </a:r>
            <a:endParaRPr lang="en-NG" sz="6000" dirty="0">
              <a:solidFill>
                <a:schemeClr val="bg1"/>
              </a:solidFill>
              <a:latin typeface="Colonna MT" panose="04020805060202030203" pitchFamily="82" charset="0"/>
            </a:endParaRPr>
          </a:p>
        </p:txBody>
      </p:sp>
      <p:sp>
        <p:nvSpPr>
          <p:cNvPr id="3" name="TextBox 2">
            <a:extLst>
              <a:ext uri="{FF2B5EF4-FFF2-40B4-BE49-F238E27FC236}">
                <a16:creationId xmlns:a16="http://schemas.microsoft.com/office/drawing/2014/main" id="{25683BF8-B2F5-44F5-F929-9BEAE3F52231}"/>
              </a:ext>
            </a:extLst>
          </p:cNvPr>
          <p:cNvSpPr txBox="1"/>
          <p:nvPr/>
        </p:nvSpPr>
        <p:spPr>
          <a:xfrm>
            <a:off x="891363" y="195689"/>
            <a:ext cx="11089758" cy="6186309"/>
          </a:xfrm>
          <a:prstGeom prst="rect">
            <a:avLst/>
          </a:prstGeom>
          <a:noFill/>
        </p:spPr>
        <p:txBody>
          <a:bodyPr wrap="square">
            <a:spAutoFit/>
          </a:bodyPr>
          <a:lstStyle/>
          <a:p>
            <a:pPr algn="just"/>
            <a:r>
              <a:rPr lang="en-GB" sz="4400" kern="100" dirty="0">
                <a:effectLst/>
                <a:latin typeface="Cambria" panose="02040503050406030204" pitchFamily="18" charset="0"/>
                <a:ea typeface="Cambria" panose="02040503050406030204" pitchFamily="18" charset="0"/>
                <a:cs typeface="Arial" panose="020B0604020202020204" pitchFamily="34" charset="0"/>
              </a:rPr>
              <a:t>Jesus died between two thieves at Calvary. He was at the centre for you and me. I can boldly say that t</a:t>
            </a:r>
            <a:r>
              <a:rPr lang="en-NG" sz="4400" kern="100" dirty="0">
                <a:effectLst/>
                <a:latin typeface="Cambria" panose="02040503050406030204" pitchFamily="18" charset="0"/>
                <a:ea typeface="Cambria" panose="02040503050406030204" pitchFamily="18" charset="0"/>
                <a:cs typeface="Arial" panose="020B0604020202020204" pitchFamily="34" charset="0"/>
              </a:rPr>
              <a:t>he </a:t>
            </a:r>
            <a:r>
              <a:rPr lang="en-GB" sz="4400" kern="100" dirty="0">
                <a:effectLst/>
                <a:latin typeface="Cambria" panose="02040503050406030204" pitchFamily="18" charset="0"/>
                <a:ea typeface="Cambria" panose="02040503050406030204" pitchFamily="18" charset="0"/>
                <a:cs typeface="Arial" panose="020B0604020202020204" pitchFamily="34" charset="0"/>
              </a:rPr>
              <a:t>centre</a:t>
            </a:r>
            <a:r>
              <a:rPr lang="en-NG" sz="4400" kern="100" dirty="0">
                <a:effectLst/>
                <a:latin typeface="Cambria" panose="02040503050406030204" pitchFamily="18" charset="0"/>
                <a:ea typeface="Cambria" panose="02040503050406030204" pitchFamily="18" charset="0"/>
                <a:cs typeface="Arial" panose="020B0604020202020204" pitchFamily="34" charset="0"/>
              </a:rPr>
              <a:t> cross at Calvary was, in fact, our cross. On it, Jesus paid the price for our sins. On it, He became “the propitiation” for our sins. Without His cross—hope was absent, and sinners were doomed. With it—everlasting hope is present for everyone who turns by obedient faith to Christ. </a:t>
            </a:r>
          </a:p>
        </p:txBody>
      </p:sp>
    </p:spTree>
    <p:extLst>
      <p:ext uri="{BB962C8B-B14F-4D97-AF65-F5344CB8AC3E}">
        <p14:creationId xmlns:p14="http://schemas.microsoft.com/office/powerpoint/2010/main" val="270524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4AE30483-A828-4BDD-991E-A9A7A566776D}" vid="{8430526B-74C7-4BFF-B03D-A92DC64C03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75</TotalTime>
  <Words>3261</Words>
  <Application>Microsoft Office PowerPoint</Application>
  <PresentationFormat>Widescreen</PresentationFormat>
  <Paragraphs>102</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Calibri</vt:lpstr>
      <vt:lpstr>Cambria</vt:lpstr>
      <vt:lpstr>Colonna MT</vt:lpstr>
      <vt:lpstr>Franklin Gothic Book</vt:lpstr>
      <vt:lpstr>Impact</vt:lpstr>
      <vt:lpstr>Theme1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Ezekiel Oghenekaro - CONTRACT</dc:creator>
  <cp:lastModifiedBy>Ezekiel Oghenekaro - CONTRACT</cp:lastModifiedBy>
  <cp:revision>22</cp:revision>
  <dcterms:created xsi:type="dcterms:W3CDTF">2024-02-03T18:31:32Z</dcterms:created>
  <dcterms:modified xsi:type="dcterms:W3CDTF">2024-02-03T19:46:59Z</dcterms:modified>
</cp:coreProperties>
</file>